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689" r:id="rId6"/>
  </p:sldMasterIdLst>
  <p:notesMasterIdLst>
    <p:notesMasterId r:id="rId41"/>
  </p:notesMasterIdLst>
  <p:sldIdLst>
    <p:sldId id="276" r:id="rId7"/>
    <p:sldId id="284" r:id="rId8"/>
    <p:sldId id="257" r:id="rId9"/>
    <p:sldId id="301" r:id="rId10"/>
    <p:sldId id="290" r:id="rId11"/>
    <p:sldId id="291" r:id="rId12"/>
    <p:sldId id="302" r:id="rId13"/>
    <p:sldId id="293" r:id="rId14"/>
    <p:sldId id="294" r:id="rId15"/>
    <p:sldId id="295" r:id="rId16"/>
    <p:sldId id="296" r:id="rId17"/>
    <p:sldId id="297" r:id="rId18"/>
    <p:sldId id="298" r:id="rId19"/>
    <p:sldId id="299" r:id="rId20"/>
    <p:sldId id="300" r:id="rId21"/>
    <p:sldId id="258" r:id="rId22"/>
    <p:sldId id="273" r:id="rId23"/>
    <p:sldId id="280" r:id="rId24"/>
    <p:sldId id="259" r:id="rId25"/>
    <p:sldId id="278" r:id="rId26"/>
    <p:sldId id="285" r:id="rId27"/>
    <p:sldId id="270" r:id="rId28"/>
    <p:sldId id="266" r:id="rId29"/>
    <p:sldId id="277" r:id="rId30"/>
    <p:sldId id="263" r:id="rId31"/>
    <p:sldId id="256" r:id="rId32"/>
    <p:sldId id="303" r:id="rId33"/>
    <p:sldId id="304" r:id="rId34"/>
    <p:sldId id="305" r:id="rId35"/>
    <p:sldId id="260" r:id="rId36"/>
    <p:sldId id="261" r:id="rId37"/>
    <p:sldId id="262" r:id="rId38"/>
    <p:sldId id="267" r:id="rId39"/>
    <p:sldId id="27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18" autoAdjust="0"/>
  </p:normalViewPr>
  <p:slideViewPr>
    <p:cSldViewPr snapToGrid="0">
      <p:cViewPr varScale="1">
        <p:scale>
          <a:sx n="56" d="100"/>
          <a:sy n="56" d="100"/>
        </p:scale>
        <p:origin x="10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8FE81FEC-2664-411F-AEB3-065F29F52751}">
      <dgm:prSet phldr="0" custT="1"/>
      <dgm:spPr>
        <a:solidFill>
          <a:schemeClr val="accent1"/>
        </a:solidFill>
        <a:ln>
          <a:noFill/>
        </a:ln>
      </dgm:spPr>
      <dgm:t>
        <a:bodyPr lIns="182880" tIns="182880" rIns="182880" bIns="182880"/>
        <a:lstStyle/>
        <a:p>
          <a:pPr marL="0" algn="ctr" rtl="0">
            <a:buNone/>
          </a:pPr>
          <a:r>
            <a:rPr lang="en-US" sz="1400" dirty="0">
              <a:latin typeface="Tenorite"/>
            </a:rPr>
            <a:t>Patients are rescreened for VFC program eligibility, vaccinated, and are provided a proof of vaccination </a:t>
          </a:r>
        </a:p>
      </dgm:t>
    </dgm:pt>
    <dgm:pt modelId="{BCBC007E-0269-421B-9C41-DE26D5C3A822}" type="parTrans" cxnId="{711E093C-AD42-45A4-8D40-A2D39702062E}">
      <dgm:prSet/>
      <dgm:spPr/>
      <dgm:t>
        <a:bodyPr/>
        <a:lstStyle/>
        <a:p>
          <a:endParaRPr lang="en-US">
            <a:latin typeface="Tenorite" pitchFamily="2" charset="0"/>
          </a:endParaRPr>
        </a:p>
      </dgm:t>
    </dgm:pt>
    <dgm:pt modelId="{80230EB7-7230-4881-A631-309C07417378}" type="sibTrans" cxnId="{711E093C-AD42-45A4-8D40-A2D39702062E}">
      <dgm:prSet/>
      <dgm:spPr/>
      <dgm:t>
        <a:bodyPr/>
        <a:lstStyle/>
        <a:p>
          <a:endParaRPr lang="en-US">
            <a:latin typeface="Tenorite" pitchFamily="2" charset="0"/>
          </a:endParaRPr>
        </a:p>
      </dgm:t>
    </dgm:pt>
    <dgm:pt modelId="{73D947E0-108F-4D20-A71E-3CF329F97212}">
      <dgm:prSet phldr="0"/>
      <dgm:spPr>
        <a:solidFill>
          <a:schemeClr val="accent1"/>
        </a:solidFill>
        <a:ln>
          <a:noFill/>
        </a:ln>
      </dgm:spPr>
      <dgm:t>
        <a:bodyPr/>
        <a:lstStyle/>
        <a:p>
          <a:pPr marL="0" algn="ctr" rtl="0">
            <a:buNone/>
          </a:pPr>
          <a:r>
            <a:rPr lang="en-US" sz="2000" dirty="0">
              <a:latin typeface="Tenorite"/>
            </a:rPr>
            <a:t>Eligibility</a:t>
          </a:r>
        </a:p>
      </dgm:t>
    </dgm:pt>
    <dgm:pt modelId="{9D249532-A24D-4D8F-848A-9F42F2E486C9}" type="parTrans" cxnId="{A0077D09-C12C-46D0-8DF7-194B6911362A}">
      <dgm:prSet/>
      <dgm:spPr/>
      <dgm:t>
        <a:bodyPr/>
        <a:lstStyle/>
        <a:p>
          <a:endParaRPr lang="en-US">
            <a:latin typeface="Tenorite" pitchFamily="2" charset="0"/>
          </a:endParaRPr>
        </a:p>
      </dgm:t>
    </dgm:pt>
    <dgm:pt modelId="{AE813459-65AB-4FA9-B717-330DDA6DFA4E}" type="sibTrans" cxnId="{A0077D09-C12C-46D0-8DF7-194B6911362A}">
      <dgm:prSet/>
      <dgm:spPr/>
      <dgm:t>
        <a:bodyPr/>
        <a:lstStyle/>
        <a:p>
          <a:endParaRPr lang="en-US">
            <a:latin typeface="Tenorite" pitchFamily="2" charset="0"/>
          </a:endParaRPr>
        </a:p>
      </dgm:t>
    </dgm:pt>
    <dgm:pt modelId="{30A490C8-22B4-4D68-875C-0F0DE2FF864D}">
      <dgm:prSet phldr="0" custT="1"/>
      <dgm:spPr>
        <a:solidFill>
          <a:schemeClr val="accent1"/>
        </a:solidFill>
        <a:ln>
          <a:noFill/>
        </a:ln>
      </dgm:spPr>
      <dgm:t>
        <a:bodyPr/>
        <a:lstStyle/>
        <a:p>
          <a:pPr marL="0" algn="ctr" rtl="0">
            <a:buNone/>
          </a:pPr>
          <a:r>
            <a:rPr lang="en-US" sz="1400" dirty="0">
              <a:latin typeface="Tenorite"/>
            </a:rPr>
            <a:t>Patients are screened for age &amp; insurance status</a:t>
          </a:r>
        </a:p>
      </dgm:t>
    </dgm:pt>
    <dgm:pt modelId="{035C64B0-4F0C-4FD1-BD23-B1D4C9887CBE}" type="parTrans" cxnId="{381FE1CC-8184-4745-8EB3-6DE11655998D}">
      <dgm:prSet/>
      <dgm:spPr/>
      <dgm:t>
        <a:bodyPr/>
        <a:lstStyle/>
        <a:p>
          <a:endParaRPr lang="en-US">
            <a:latin typeface="Tenorite" pitchFamily="2" charset="0"/>
          </a:endParaRPr>
        </a:p>
      </dgm:t>
    </dgm:pt>
    <dgm:pt modelId="{45495DA8-8707-41E3-A12B-FA5766269C44}" type="sibTrans" cxnId="{381FE1CC-8184-4745-8EB3-6DE11655998D}">
      <dgm:prSet/>
      <dgm:spPr/>
      <dgm:t>
        <a:bodyPr/>
        <a:lstStyle/>
        <a:p>
          <a:endParaRPr lang="en-US">
            <a:latin typeface="Tenorite" pitchFamily="2" charset="0"/>
          </a:endParaRPr>
        </a:p>
      </dgm:t>
    </dgm:pt>
    <dgm:pt modelId="{B1AFA1AF-0FF8-45B3-A6D0-0E255A2F637D}">
      <dgm:prSet phldr="0"/>
      <dgm:spPr>
        <a:solidFill>
          <a:schemeClr val="accent1"/>
        </a:solidFill>
        <a:ln>
          <a:noFill/>
        </a:ln>
      </dgm:spPr>
      <dgm:t>
        <a:bodyPr/>
        <a:lstStyle/>
        <a:p>
          <a:pPr marL="0" algn="ctr" rtl="0">
            <a:buNone/>
          </a:pPr>
          <a:r>
            <a:rPr lang="en-US" sz="2000" dirty="0">
              <a:latin typeface="Tenorite"/>
            </a:rPr>
            <a:t>Procurement of Vaccination Records</a:t>
          </a:r>
        </a:p>
      </dgm:t>
    </dgm:pt>
    <dgm:pt modelId="{10C68AF5-481C-45AA-A216-8BBBB04515B9}" type="parTrans" cxnId="{F28D7702-2FC3-49BD-BB13-C989E5EE622A}">
      <dgm:prSet/>
      <dgm:spPr/>
      <dgm:t>
        <a:bodyPr/>
        <a:lstStyle/>
        <a:p>
          <a:endParaRPr lang="en-US">
            <a:latin typeface="Tenorite" pitchFamily="2" charset="0"/>
          </a:endParaRPr>
        </a:p>
      </dgm:t>
    </dgm:pt>
    <dgm:pt modelId="{88649F7A-400B-4056-965D-C9AC0B3AD942}" type="sibTrans" cxnId="{F28D7702-2FC3-49BD-BB13-C989E5EE622A}">
      <dgm:prSet/>
      <dgm:spPr/>
      <dgm:t>
        <a:bodyPr/>
        <a:lstStyle/>
        <a:p>
          <a:endParaRPr lang="en-US">
            <a:latin typeface="Tenorite" pitchFamily="2" charset="0"/>
          </a:endParaRPr>
        </a:p>
      </dgm:t>
    </dgm:pt>
    <dgm:pt modelId="{50418D2B-9486-42DE-AFDD-1D31420040FF}">
      <dgm:prSet custT="1"/>
      <dgm:spPr>
        <a:solidFill>
          <a:schemeClr val="accent1"/>
        </a:solidFill>
        <a:ln>
          <a:noFill/>
        </a:ln>
      </dgm:spPr>
      <dgm:t>
        <a:bodyPr/>
        <a:lstStyle/>
        <a:p>
          <a:pPr marL="0" algn="ctr" rtl="0">
            <a:buNone/>
          </a:pPr>
          <a:r>
            <a:rPr lang="en-US" sz="1400" dirty="0">
              <a:latin typeface="Tenorite"/>
            </a:rPr>
            <a:t>Patients are asked to provide all historic vaccination records </a:t>
          </a:r>
          <a:endParaRPr lang="en-US" sz="1400" dirty="0"/>
        </a:p>
      </dgm:t>
    </dgm:pt>
    <dgm:pt modelId="{D5A17F6B-93F5-442B-938A-0F38C281BE88}" type="parTrans" cxnId="{5A5BA622-5DEB-48B9-88D9-C1DE36C711E5}">
      <dgm:prSet/>
      <dgm:spPr/>
      <dgm:t>
        <a:bodyPr/>
        <a:lstStyle/>
        <a:p>
          <a:endParaRPr lang="en-US">
            <a:latin typeface="Tenorite" pitchFamily="2" charset="0"/>
          </a:endParaRPr>
        </a:p>
      </dgm:t>
    </dgm:pt>
    <dgm:pt modelId="{1D87A0A5-8024-4710-846B-D5BFAC785107}" type="sibTrans" cxnId="{5A5BA622-5DEB-48B9-88D9-C1DE36C711E5}">
      <dgm:prSet/>
      <dgm:spPr/>
      <dgm:t>
        <a:bodyPr/>
        <a:lstStyle/>
        <a:p>
          <a:endParaRPr lang="en-US">
            <a:latin typeface="Tenorite" pitchFamily="2" charset="0"/>
          </a:endParaRPr>
        </a:p>
      </dgm:t>
    </dgm:pt>
    <dgm:pt modelId="{E9682B4F-0217-4B50-923E-C104AA24290F}">
      <dgm:prSet phldr="0"/>
      <dgm:spPr>
        <a:solidFill>
          <a:schemeClr val="accent1"/>
        </a:solidFill>
        <a:ln>
          <a:noFill/>
        </a:ln>
      </dgm:spPr>
      <dgm:t>
        <a:bodyPr/>
        <a:lstStyle/>
        <a:p>
          <a:pPr marL="0" algn="ctr" rtl="0">
            <a:buNone/>
          </a:pPr>
          <a:r>
            <a:rPr lang="en-US" sz="2000" b="1" i="0" dirty="0">
              <a:latin typeface="Trade Gothic Next HvyCd" panose="020F0502020204030204" pitchFamily="34" charset="0"/>
            </a:rPr>
            <a:t>Translation of Vaccination Records</a:t>
          </a:r>
        </a:p>
      </dgm:t>
    </dgm:pt>
    <dgm:pt modelId="{E0F6C4AF-9BBB-4698-91D7-F9AE3EACBD5D}" type="parTrans" cxnId="{6C23D0C9-74B2-4C8B-AB2F-A03B3B0EBE56}">
      <dgm:prSet/>
      <dgm:spPr/>
      <dgm:t>
        <a:bodyPr/>
        <a:lstStyle/>
        <a:p>
          <a:endParaRPr lang="en-US">
            <a:latin typeface="Tenorite" pitchFamily="2" charset="0"/>
          </a:endParaRPr>
        </a:p>
      </dgm:t>
    </dgm:pt>
    <dgm:pt modelId="{B8632E42-D7EB-4C31-877E-6F1B2801851A}" type="sibTrans" cxnId="{6C23D0C9-74B2-4C8B-AB2F-A03B3B0EBE56}">
      <dgm:prSet/>
      <dgm:spPr/>
      <dgm:t>
        <a:bodyPr/>
        <a:lstStyle/>
        <a:p>
          <a:endParaRPr lang="en-US">
            <a:latin typeface="Tenorite" pitchFamily="2" charset="0"/>
          </a:endParaRPr>
        </a:p>
      </dgm:t>
    </dgm:pt>
    <dgm:pt modelId="{0EC0C300-11E4-45CF-8418-973585107209}">
      <dgm:prSet phldr="0" custT="1"/>
      <dgm:spPr>
        <a:solidFill>
          <a:schemeClr val="accent1"/>
        </a:solidFill>
        <a:ln>
          <a:noFill/>
        </a:ln>
      </dgm:spPr>
      <dgm:t>
        <a:bodyPr/>
        <a:lstStyle/>
        <a:p>
          <a:pPr marL="0" algn="ctr" rtl="0">
            <a:buNone/>
          </a:pPr>
          <a:r>
            <a:rPr lang="en-US" sz="1400" dirty="0">
              <a:latin typeface="Tenorite"/>
            </a:rPr>
            <a:t>Meet with ECRNs to decipher medical records</a:t>
          </a:r>
        </a:p>
      </dgm:t>
    </dgm:pt>
    <dgm:pt modelId="{1E4DD98E-100E-46B7-B24A-408BBF69E9FA}" type="parTrans" cxnId="{51563A4F-C0EB-47D6-B5BC-47A4E599AD4B}">
      <dgm:prSet/>
      <dgm:spPr/>
      <dgm:t>
        <a:bodyPr/>
        <a:lstStyle/>
        <a:p>
          <a:endParaRPr lang="en-US">
            <a:latin typeface="Tenorite" pitchFamily="2" charset="0"/>
          </a:endParaRPr>
        </a:p>
      </dgm:t>
    </dgm:pt>
    <dgm:pt modelId="{90FAB5D1-62B3-4FF6-A07D-EE607F529C32}" type="sibTrans" cxnId="{51563A4F-C0EB-47D6-B5BC-47A4E599AD4B}">
      <dgm:prSet/>
      <dgm:spPr/>
      <dgm:t>
        <a:bodyPr/>
        <a:lstStyle/>
        <a:p>
          <a:endParaRPr lang="en-US">
            <a:latin typeface="Tenorite" pitchFamily="2" charset="0"/>
          </a:endParaRPr>
        </a:p>
      </dgm:t>
    </dgm:pt>
    <dgm:pt modelId="{FEB4A941-E9FA-4A86-A673-85FF34B35F20}">
      <dgm:prSet phldr="0" custT="1"/>
      <dgm:spPr>
        <a:solidFill>
          <a:schemeClr val="accent1"/>
        </a:solidFill>
        <a:ln>
          <a:noFill/>
        </a:ln>
      </dgm:spPr>
      <dgm:t>
        <a:bodyPr/>
        <a:lstStyle/>
        <a:p>
          <a:pPr marL="0" algn="ctr" rtl="0">
            <a:buNone/>
          </a:pPr>
          <a:r>
            <a:rPr lang="en-US" sz="1400" dirty="0">
              <a:latin typeface="Tenorite"/>
            </a:rPr>
            <a:t>Meet with ECRNs to determine what vaccines are required based on vaccination records</a:t>
          </a:r>
          <a:endParaRPr lang="en-US" sz="1400" dirty="0"/>
        </a:p>
      </dgm:t>
    </dgm:pt>
    <dgm:pt modelId="{39522508-BC4E-4DD5-A744-AFEFFE36DB74}" type="parTrans" cxnId="{F942F56C-9025-4AA1-9B36-C5AE0A93B0F5}">
      <dgm:prSet/>
      <dgm:spPr/>
      <dgm:t>
        <a:bodyPr/>
        <a:lstStyle/>
        <a:p>
          <a:endParaRPr lang="en-US">
            <a:latin typeface="Tenorite" pitchFamily="2" charset="0"/>
          </a:endParaRPr>
        </a:p>
      </dgm:t>
    </dgm:pt>
    <dgm:pt modelId="{97624CC8-6315-4683-B26C-C30D552DA5A6}" type="sibTrans" cxnId="{F942F56C-9025-4AA1-9B36-C5AE0A93B0F5}">
      <dgm:prSet/>
      <dgm:spPr/>
      <dgm:t>
        <a:bodyPr/>
        <a:lstStyle/>
        <a:p>
          <a:endParaRPr lang="en-US">
            <a:latin typeface="Tenorite" pitchFamily="2" charset="0"/>
          </a:endParaRPr>
        </a:p>
      </dgm:t>
    </dgm:pt>
    <dgm:pt modelId="{A2322D3A-7AC2-4C5C-9D7E-EAB2313D47D4}">
      <dgm:prSet phldr="0"/>
      <dgm:spPr>
        <a:solidFill>
          <a:schemeClr val="accent1"/>
        </a:solidFill>
        <a:ln>
          <a:noFill/>
        </a:ln>
      </dgm:spPr>
      <dgm:t>
        <a:bodyPr/>
        <a:lstStyle/>
        <a:p>
          <a:pPr marL="0" algn="ctr" rtl="0"/>
          <a:r>
            <a:rPr lang="en-US" sz="2000" b="0" u="none" dirty="0">
              <a:solidFill>
                <a:schemeClr val="bg1"/>
              </a:solidFill>
              <a:latin typeface="Tenorite"/>
            </a:rPr>
            <a:t>Clinic Day</a:t>
          </a:r>
        </a:p>
      </dgm:t>
    </dgm:pt>
    <dgm:pt modelId="{4A8C15D4-B36F-4764-B4FF-F2AF790D3E17}" type="parTrans" cxnId="{179FAFCF-F878-464E-A8A6-1185EFA0E380}">
      <dgm:prSet/>
      <dgm:spPr/>
      <dgm:t>
        <a:bodyPr/>
        <a:lstStyle/>
        <a:p>
          <a:endParaRPr lang="en-US">
            <a:latin typeface="Tenorite" pitchFamily="2" charset="0"/>
          </a:endParaRPr>
        </a:p>
      </dgm:t>
    </dgm:pt>
    <dgm:pt modelId="{84DE1C3A-3FC7-4DB3-88ED-33F65A71557A}" type="sibTrans" cxnId="{179FAFCF-F878-464E-A8A6-1185EFA0E380}">
      <dgm:prSet/>
      <dgm:spPr/>
      <dgm:t>
        <a:bodyPr/>
        <a:lstStyle/>
        <a:p>
          <a:endParaRPr lang="en-US">
            <a:latin typeface="Tenorite" pitchFamily="2" charset="0"/>
          </a:endParaRPr>
        </a:p>
      </dgm:t>
    </dgm:pt>
    <dgm:pt modelId="{4F85505A-81B6-4FDA-A144-900B71DAD946}">
      <dgm:prSet phldr="0"/>
      <dgm:spPr>
        <a:solidFill>
          <a:schemeClr val="accent1"/>
        </a:solidFill>
        <a:ln>
          <a:noFill/>
        </a:ln>
      </dgm:spPr>
      <dgm:t>
        <a:bodyPr/>
        <a:lstStyle/>
        <a:p>
          <a:pPr marL="0" algn="ctr" rtl="0">
            <a:buNone/>
          </a:pPr>
          <a:r>
            <a:rPr lang="en-US" sz="2000" dirty="0">
              <a:latin typeface="Tenorite"/>
            </a:rPr>
            <a:t>Vaccination Record Overview</a:t>
          </a:r>
        </a:p>
      </dgm:t>
    </dgm:pt>
    <dgm:pt modelId="{D9A96E25-7BBE-4DDD-8DDE-B4970D4340A8}" type="parTrans" cxnId="{2D633B56-E147-4EFC-B9EE-6C0413F329B0}">
      <dgm:prSet/>
      <dgm:spPr/>
      <dgm:t>
        <a:bodyPr/>
        <a:lstStyle/>
        <a:p>
          <a:endParaRPr lang="en-US">
            <a:latin typeface="Tenorite" pitchFamily="2" charset="0"/>
          </a:endParaRPr>
        </a:p>
      </dgm:t>
    </dgm:pt>
    <dgm:pt modelId="{68F74A88-49DC-44B1-BC0D-220A7B97601C}" type="sibTrans" cxnId="{2D633B56-E147-4EFC-B9EE-6C0413F329B0}">
      <dgm:prSet/>
      <dgm:spPr/>
      <dgm:t>
        <a:bodyPr/>
        <a:lstStyle/>
        <a:p>
          <a:endParaRPr lang="en-US">
            <a:latin typeface="Tenorite" pitchFamily="2" charset="0"/>
          </a:endParaRPr>
        </a:p>
      </dgm:t>
    </dgm:pt>
    <dgm:pt modelId="{566CA0B6-95FF-3A46-BF54-8E3C5843F883}">
      <dgm:prSet phldr="0" custT="1"/>
      <dgm:spPr>
        <a:solidFill>
          <a:schemeClr val="accent1"/>
        </a:solidFill>
        <a:ln>
          <a:noFill/>
        </a:ln>
      </dgm:spPr>
      <dgm:t>
        <a:bodyPr/>
        <a:lstStyle/>
        <a:p>
          <a:pPr marL="0" algn="ctr">
            <a:buNone/>
          </a:pPr>
          <a:endParaRPr lang="en-US" sz="1400" dirty="0">
            <a:latin typeface="Tenorite"/>
          </a:endParaRPr>
        </a:p>
      </dgm:t>
    </dgm:pt>
    <dgm:pt modelId="{C117508E-3024-E449-BAAE-1987AA32AD71}" type="parTrans" cxnId="{C499AF16-4A28-D448-9A77-B8BAAF4098DA}">
      <dgm:prSet/>
      <dgm:spPr/>
      <dgm:t>
        <a:bodyPr/>
        <a:lstStyle/>
        <a:p>
          <a:endParaRPr lang="en-US"/>
        </a:p>
      </dgm:t>
    </dgm:pt>
    <dgm:pt modelId="{0B3040D4-47C6-DA43-932A-AD2F185F5C5E}" type="sibTrans" cxnId="{C499AF16-4A28-D448-9A77-B8BAAF4098DA}">
      <dgm:prSet/>
      <dgm:spPr/>
      <dgm:t>
        <a:bodyPr/>
        <a:lstStyle/>
        <a:p>
          <a:endParaRPr lang="en-US"/>
        </a:p>
      </dgm:t>
    </dgm:pt>
    <dgm:pt modelId="{A34AE8AA-FDF7-FA40-BADC-6B62C2B1DE88}" type="pres">
      <dgm:prSet presAssocID="{0DD8915E-DC14-41D6-9BB5-F49E1C265163}" presName="Name0" presStyleCnt="0">
        <dgm:presLayoutVars>
          <dgm:dir/>
          <dgm:resizeHandles val="exact"/>
        </dgm:presLayoutVars>
      </dgm:prSet>
      <dgm:spPr/>
    </dgm:pt>
    <dgm:pt modelId="{2107607C-A87A-3347-81F6-106C527DBD58}" type="pres">
      <dgm:prSet presAssocID="{0DD8915E-DC14-41D6-9BB5-F49E1C265163}" presName="fgShape" presStyleLbl="fgShp" presStyleIdx="0" presStyleCnt="1" custLinFactNeighborX="140" custLinFactNeighborY="-19001"/>
      <dgm:spPr>
        <a:solidFill>
          <a:schemeClr val="accent2">
            <a:tint val="40000"/>
            <a:hueOff val="0"/>
            <a:satOff val="0"/>
            <a:lumOff val="0"/>
            <a:alpha val="0"/>
          </a:schemeClr>
        </a:solidFill>
        <a:ln>
          <a:noFill/>
        </a:ln>
      </dgm:spPr>
    </dgm:pt>
    <dgm:pt modelId="{0955960D-7F7D-E54C-8843-B1DBEEBFB364}" type="pres">
      <dgm:prSet presAssocID="{0DD8915E-DC14-41D6-9BB5-F49E1C265163}" presName="linComp" presStyleCnt="0"/>
      <dgm:spPr/>
    </dgm:pt>
    <dgm:pt modelId="{81155D12-3CC8-3D49-B0F3-3C84AC48510A}" type="pres">
      <dgm:prSet presAssocID="{73D947E0-108F-4D20-A71E-3CF329F97212}" presName="compNode" presStyleCnt="0"/>
      <dgm:spPr/>
    </dgm:pt>
    <dgm:pt modelId="{8F8B275D-8553-0846-A316-484B7B291C97}" type="pres">
      <dgm:prSet presAssocID="{73D947E0-108F-4D20-A71E-3CF329F97212}" presName="bkgdShape" presStyleLbl="node1" presStyleIdx="0" presStyleCnt="5" custLinFactNeighborX="-757"/>
      <dgm:spPr>
        <a:prstGeom prst="rect">
          <a:avLst/>
        </a:prstGeom>
      </dgm:spPr>
    </dgm:pt>
    <dgm:pt modelId="{7DA281F5-0265-2048-A63A-727E19796F79}" type="pres">
      <dgm:prSet presAssocID="{73D947E0-108F-4D20-A71E-3CF329F97212}" presName="nodeTx" presStyleLbl="node1" presStyleIdx="0" presStyleCnt="5">
        <dgm:presLayoutVars>
          <dgm:bulletEnabled val="1"/>
        </dgm:presLayoutVars>
      </dgm:prSet>
      <dgm:spPr/>
    </dgm:pt>
    <dgm:pt modelId="{79A13FEB-C61A-0346-824D-E0457CC5B4C9}" type="pres">
      <dgm:prSet presAssocID="{73D947E0-108F-4D20-A71E-3CF329F97212}" presName="invisiNode" presStyleLbl="node1" presStyleIdx="0" presStyleCnt="5"/>
      <dgm:spPr/>
    </dgm:pt>
    <dgm:pt modelId="{A126BA88-D0F9-AF4A-A7BA-0638E32B45F8}" type="pres">
      <dgm:prSet presAssocID="{73D947E0-108F-4D20-A71E-3CF329F97212}" presName="imagNode" presStyleLbl="fgImgPlace1" presStyleIdx="0" presStyleCnt="5" custScaleX="63106" custScaleY="63106"/>
      <dgm:spPr>
        <a:solidFill>
          <a:schemeClr val="accent1">
            <a:lumMod val="60000"/>
            <a:lumOff val="40000"/>
          </a:schemeClr>
        </a:solidFill>
        <a:ln>
          <a:noFill/>
        </a:ln>
      </dgm:spPr>
    </dgm:pt>
    <dgm:pt modelId="{DF3C77F5-32F3-5845-BEE2-529229516397}" type="pres">
      <dgm:prSet presAssocID="{AE813459-65AB-4FA9-B717-330DDA6DFA4E}" presName="sibTrans" presStyleLbl="sibTrans2D1" presStyleIdx="0" presStyleCnt="0"/>
      <dgm:spPr/>
    </dgm:pt>
    <dgm:pt modelId="{16FC6348-B601-E348-A50F-7576C3DDD207}" type="pres">
      <dgm:prSet presAssocID="{B1AFA1AF-0FF8-45B3-A6D0-0E255A2F637D}" presName="compNode" presStyleCnt="0"/>
      <dgm:spPr/>
    </dgm:pt>
    <dgm:pt modelId="{4DFF6703-D32F-9E47-96B8-A304C47CCB78}" type="pres">
      <dgm:prSet presAssocID="{B1AFA1AF-0FF8-45B3-A6D0-0E255A2F637D}" presName="bkgdShape" presStyleLbl="node1" presStyleIdx="1" presStyleCnt="5" custLinFactNeighborX="-129"/>
      <dgm:spPr>
        <a:prstGeom prst="rect">
          <a:avLst/>
        </a:prstGeom>
      </dgm:spPr>
    </dgm:pt>
    <dgm:pt modelId="{BA2077AD-A827-784F-87A6-E8E29A836D84}" type="pres">
      <dgm:prSet presAssocID="{B1AFA1AF-0FF8-45B3-A6D0-0E255A2F637D}" presName="nodeTx" presStyleLbl="node1" presStyleIdx="1" presStyleCnt="5">
        <dgm:presLayoutVars>
          <dgm:bulletEnabled val="1"/>
        </dgm:presLayoutVars>
      </dgm:prSet>
      <dgm:spPr/>
    </dgm:pt>
    <dgm:pt modelId="{47276A48-75DE-FE4F-B4C6-8B77CF2957C3}" type="pres">
      <dgm:prSet presAssocID="{B1AFA1AF-0FF8-45B3-A6D0-0E255A2F637D}" presName="invisiNode" presStyleLbl="node1" presStyleIdx="1" presStyleCnt="5"/>
      <dgm:spPr/>
    </dgm:pt>
    <dgm:pt modelId="{EFEB790C-BD5C-F54D-9993-F81422A8AD8E}" type="pres">
      <dgm:prSet presAssocID="{B1AFA1AF-0FF8-45B3-A6D0-0E255A2F637D}" presName="imagNode" presStyleLbl="fgImgPlace1" presStyleIdx="1" presStyleCnt="5" custScaleX="63106" custScaleY="63106"/>
      <dgm:spPr>
        <a:solidFill>
          <a:schemeClr val="accent1">
            <a:lumMod val="60000"/>
            <a:lumOff val="40000"/>
          </a:schemeClr>
        </a:solidFill>
        <a:ln>
          <a:noFill/>
        </a:ln>
      </dgm:spPr>
    </dgm:pt>
    <dgm:pt modelId="{56C7F139-002F-DF46-BB7F-23A563E7CE98}" type="pres">
      <dgm:prSet presAssocID="{88649F7A-400B-4056-965D-C9AC0B3AD942}" presName="sibTrans" presStyleLbl="sibTrans2D1" presStyleIdx="0" presStyleCnt="0"/>
      <dgm:spPr/>
    </dgm:pt>
    <dgm:pt modelId="{91E3D51E-7AB8-6349-A1D0-02F993052AB3}" type="pres">
      <dgm:prSet presAssocID="{E9682B4F-0217-4B50-923E-C104AA24290F}" presName="compNode" presStyleCnt="0"/>
      <dgm:spPr/>
    </dgm:pt>
    <dgm:pt modelId="{434ABADC-97F5-A547-823D-7594A86D79D3}" type="pres">
      <dgm:prSet presAssocID="{E9682B4F-0217-4B50-923E-C104AA24290F}" presName="bkgdShape" presStyleLbl="node1" presStyleIdx="2" presStyleCnt="5" custLinFactNeighborX="182"/>
      <dgm:spPr>
        <a:prstGeom prst="rect">
          <a:avLst/>
        </a:prstGeom>
      </dgm:spPr>
    </dgm:pt>
    <dgm:pt modelId="{BC636E4B-34B9-8543-A308-00E0D1B0D2F9}" type="pres">
      <dgm:prSet presAssocID="{E9682B4F-0217-4B50-923E-C104AA24290F}" presName="nodeTx" presStyleLbl="node1" presStyleIdx="2" presStyleCnt="5">
        <dgm:presLayoutVars>
          <dgm:bulletEnabled val="1"/>
        </dgm:presLayoutVars>
      </dgm:prSet>
      <dgm:spPr/>
    </dgm:pt>
    <dgm:pt modelId="{073A77BB-E8BD-4B4C-BFA2-7B530A2B3199}" type="pres">
      <dgm:prSet presAssocID="{E9682B4F-0217-4B50-923E-C104AA24290F}" presName="invisiNode" presStyleLbl="node1" presStyleIdx="2" presStyleCnt="5"/>
      <dgm:spPr/>
    </dgm:pt>
    <dgm:pt modelId="{CC076D56-4BB0-7246-9039-788AB439DAF0}" type="pres">
      <dgm:prSet presAssocID="{E9682B4F-0217-4B50-923E-C104AA24290F}" presName="imagNode" presStyleLbl="fgImgPlace1" presStyleIdx="2" presStyleCnt="5" custScaleX="63106" custScaleY="63106"/>
      <dgm:spPr>
        <a:solidFill>
          <a:schemeClr val="accent1">
            <a:lumMod val="60000"/>
            <a:lumOff val="40000"/>
          </a:schemeClr>
        </a:solidFill>
        <a:ln>
          <a:noFill/>
        </a:ln>
      </dgm:spPr>
    </dgm:pt>
    <dgm:pt modelId="{9BFD88E3-0F90-7143-8807-6B030CF54283}" type="pres">
      <dgm:prSet presAssocID="{B8632E42-D7EB-4C31-877E-6F1B2801851A}" presName="sibTrans" presStyleLbl="sibTrans2D1" presStyleIdx="0" presStyleCnt="0"/>
      <dgm:spPr/>
    </dgm:pt>
    <dgm:pt modelId="{900296CF-6A25-E746-A345-792DBE36F92C}" type="pres">
      <dgm:prSet presAssocID="{4F85505A-81B6-4FDA-A144-900B71DAD946}" presName="compNode" presStyleCnt="0"/>
      <dgm:spPr/>
    </dgm:pt>
    <dgm:pt modelId="{028C9BA8-C3B3-F947-915F-EE2FD2FCA9A5}" type="pres">
      <dgm:prSet presAssocID="{4F85505A-81B6-4FDA-A144-900B71DAD946}" presName="bkgdShape" presStyleLbl="node1" presStyleIdx="3" presStyleCnt="5" custLinFactNeighborX="0"/>
      <dgm:spPr>
        <a:prstGeom prst="rect">
          <a:avLst/>
        </a:prstGeom>
      </dgm:spPr>
    </dgm:pt>
    <dgm:pt modelId="{9312E8E2-BBD1-104A-9F74-B0103AF69816}" type="pres">
      <dgm:prSet presAssocID="{4F85505A-81B6-4FDA-A144-900B71DAD946}" presName="nodeTx" presStyleLbl="node1" presStyleIdx="3" presStyleCnt="5">
        <dgm:presLayoutVars>
          <dgm:bulletEnabled val="1"/>
        </dgm:presLayoutVars>
      </dgm:prSet>
      <dgm:spPr/>
    </dgm:pt>
    <dgm:pt modelId="{A0D6F489-540A-D44E-B596-6A182486B777}" type="pres">
      <dgm:prSet presAssocID="{4F85505A-81B6-4FDA-A144-900B71DAD946}" presName="invisiNode" presStyleLbl="node1" presStyleIdx="3" presStyleCnt="5"/>
      <dgm:spPr/>
    </dgm:pt>
    <dgm:pt modelId="{FDF2BC93-305C-D94B-A6C2-ED9CE7F40C2F}" type="pres">
      <dgm:prSet presAssocID="{4F85505A-81B6-4FDA-A144-900B71DAD946}" presName="imagNode" presStyleLbl="fgImgPlace1" presStyleIdx="3" presStyleCnt="5" custScaleX="63106" custScaleY="63106"/>
      <dgm:spPr>
        <a:solidFill>
          <a:schemeClr val="accent1">
            <a:lumMod val="60000"/>
            <a:lumOff val="40000"/>
          </a:schemeClr>
        </a:solidFill>
        <a:ln>
          <a:noFill/>
        </a:ln>
      </dgm:spPr>
    </dgm:pt>
    <dgm:pt modelId="{849C45A5-41B7-C14C-8FCB-1F684E015BD4}" type="pres">
      <dgm:prSet presAssocID="{68F74A88-49DC-44B1-BC0D-220A7B97601C}" presName="sibTrans" presStyleLbl="sibTrans2D1" presStyleIdx="0" presStyleCnt="0"/>
      <dgm:spPr/>
    </dgm:pt>
    <dgm:pt modelId="{CFB52331-3A90-8741-B893-154B21972CAC}" type="pres">
      <dgm:prSet presAssocID="{A2322D3A-7AC2-4C5C-9D7E-EAB2313D47D4}" presName="compNode" presStyleCnt="0"/>
      <dgm:spPr/>
    </dgm:pt>
    <dgm:pt modelId="{73C20AF0-FA1E-3C4A-AD07-551A27BE2B92}" type="pres">
      <dgm:prSet presAssocID="{A2322D3A-7AC2-4C5C-9D7E-EAB2313D47D4}" presName="bkgdShape" presStyleLbl="node1" presStyleIdx="4" presStyleCnt="5" custLinFactNeighborX="757"/>
      <dgm:spPr>
        <a:prstGeom prst="rect">
          <a:avLst/>
        </a:prstGeom>
      </dgm:spPr>
    </dgm:pt>
    <dgm:pt modelId="{AF3E8B43-0466-2941-94BF-5E057B356E82}" type="pres">
      <dgm:prSet presAssocID="{A2322D3A-7AC2-4C5C-9D7E-EAB2313D47D4}" presName="nodeTx" presStyleLbl="node1" presStyleIdx="4" presStyleCnt="5">
        <dgm:presLayoutVars>
          <dgm:bulletEnabled val="1"/>
        </dgm:presLayoutVars>
      </dgm:prSet>
      <dgm:spPr/>
    </dgm:pt>
    <dgm:pt modelId="{D1AAA287-E1AF-9946-AA96-77AD6193B1DD}" type="pres">
      <dgm:prSet presAssocID="{A2322D3A-7AC2-4C5C-9D7E-EAB2313D47D4}" presName="invisiNode" presStyleLbl="node1" presStyleIdx="4" presStyleCnt="5"/>
      <dgm:spPr/>
    </dgm:pt>
    <dgm:pt modelId="{916140F0-4F43-9F45-8310-FCCA12DDE514}" type="pres">
      <dgm:prSet presAssocID="{A2322D3A-7AC2-4C5C-9D7E-EAB2313D47D4}" presName="imagNode" presStyleLbl="fgImgPlace1" presStyleIdx="4" presStyleCnt="5" custScaleX="63106" custScaleY="63106"/>
      <dgm:spPr>
        <a:solidFill>
          <a:schemeClr val="accent1">
            <a:lumMod val="60000"/>
            <a:lumOff val="40000"/>
          </a:schemeClr>
        </a:solidFill>
        <a:ln>
          <a:noFill/>
        </a:ln>
      </dgm:spPr>
    </dgm:pt>
  </dgm:ptLst>
  <dgm:cxnLst>
    <dgm:cxn modelId="{F28D7702-2FC3-49BD-BB13-C989E5EE622A}" srcId="{0DD8915E-DC14-41D6-9BB5-F49E1C265163}" destId="{B1AFA1AF-0FF8-45B3-A6D0-0E255A2F637D}" srcOrd="1" destOrd="0" parTransId="{10C68AF5-481C-45AA-A216-8BBBB04515B9}" sibTransId="{88649F7A-400B-4056-965D-C9AC0B3AD942}"/>
    <dgm:cxn modelId="{A0077D09-C12C-46D0-8DF7-194B6911362A}" srcId="{0DD8915E-DC14-41D6-9BB5-F49E1C265163}" destId="{73D947E0-108F-4D20-A71E-3CF329F97212}" srcOrd="0" destOrd="0" parTransId="{9D249532-A24D-4D8F-848A-9F42F2E486C9}" sibTransId="{AE813459-65AB-4FA9-B717-330DDA6DFA4E}"/>
    <dgm:cxn modelId="{8994D20D-699B-6A45-8026-8CCE203E1BB5}" type="presOf" srcId="{73D947E0-108F-4D20-A71E-3CF329F97212}" destId="{7DA281F5-0265-2048-A63A-727E19796F79}" srcOrd="1" destOrd="0" presId="urn:microsoft.com/office/officeart/2005/8/layout/hList7"/>
    <dgm:cxn modelId="{C499AF16-4A28-D448-9A77-B8BAAF4098DA}" srcId="{E9682B4F-0217-4B50-923E-C104AA24290F}" destId="{566CA0B6-95FF-3A46-BF54-8E3C5843F883}" srcOrd="1" destOrd="0" parTransId="{C117508E-3024-E449-BAAE-1987AA32AD71}" sibTransId="{0B3040D4-47C6-DA43-932A-AD2F185F5C5E}"/>
    <dgm:cxn modelId="{F280AB1F-2993-9D47-BFDD-242B41F1F2AC}" type="presOf" srcId="{0EC0C300-11E4-45CF-8418-973585107209}" destId="{434ABADC-97F5-A547-823D-7594A86D79D3}" srcOrd="0" destOrd="1" presId="urn:microsoft.com/office/officeart/2005/8/layout/hList7"/>
    <dgm:cxn modelId="{E5D9CC1F-E58D-2F49-A249-EA553AC96459}" type="presOf" srcId="{50418D2B-9486-42DE-AFDD-1D31420040FF}" destId="{4DFF6703-D32F-9E47-96B8-A304C47CCB78}" srcOrd="0" destOrd="1" presId="urn:microsoft.com/office/officeart/2005/8/layout/hList7"/>
    <dgm:cxn modelId="{5A5BA622-5DEB-48B9-88D9-C1DE36C711E5}" srcId="{B1AFA1AF-0FF8-45B3-A6D0-0E255A2F637D}" destId="{50418D2B-9486-42DE-AFDD-1D31420040FF}" srcOrd="0" destOrd="0" parTransId="{D5A17F6B-93F5-442B-938A-0F38C281BE88}" sibTransId="{1D87A0A5-8024-4710-846B-D5BFAC785107}"/>
    <dgm:cxn modelId="{029E4233-DBFE-C64A-B874-B5F720CDE974}" type="presOf" srcId="{FEB4A941-E9FA-4A86-A673-85FF34B35F20}" destId="{9312E8E2-BBD1-104A-9F74-B0103AF69816}" srcOrd="1" destOrd="1" presId="urn:microsoft.com/office/officeart/2005/8/layout/hList7"/>
    <dgm:cxn modelId="{711E093C-AD42-45A4-8D40-A2D39702062E}" srcId="{A2322D3A-7AC2-4C5C-9D7E-EAB2313D47D4}" destId="{8FE81FEC-2664-411F-AEB3-065F29F52751}" srcOrd="0" destOrd="0" parTransId="{BCBC007E-0269-421B-9C41-DE26D5C3A822}" sibTransId="{80230EB7-7230-4881-A631-309C07417378}"/>
    <dgm:cxn modelId="{F4196061-8F22-F64C-80CC-9FC99308DC40}" type="presOf" srcId="{A2322D3A-7AC2-4C5C-9D7E-EAB2313D47D4}" destId="{AF3E8B43-0466-2941-94BF-5E057B356E82}" srcOrd="1" destOrd="0" presId="urn:microsoft.com/office/officeart/2005/8/layout/hList7"/>
    <dgm:cxn modelId="{71549A62-CAF4-BE45-851A-4CCE70CE64C3}" type="presOf" srcId="{4F85505A-81B6-4FDA-A144-900B71DAD946}" destId="{028C9BA8-C3B3-F947-915F-EE2FD2FCA9A5}" srcOrd="0" destOrd="0" presId="urn:microsoft.com/office/officeart/2005/8/layout/hList7"/>
    <dgm:cxn modelId="{5368DE64-FD22-024A-86AC-2607350C890A}" type="presOf" srcId="{AE813459-65AB-4FA9-B717-330DDA6DFA4E}" destId="{DF3C77F5-32F3-5845-BEE2-529229516397}" srcOrd="0" destOrd="0" presId="urn:microsoft.com/office/officeart/2005/8/layout/hList7"/>
    <dgm:cxn modelId="{0CDD0345-B9D9-564F-9C2A-594661BD7D44}" type="presOf" srcId="{73D947E0-108F-4D20-A71E-3CF329F97212}" destId="{8F8B275D-8553-0846-A316-484B7B291C97}" srcOrd="0" destOrd="0" presId="urn:microsoft.com/office/officeart/2005/8/layout/hList7"/>
    <dgm:cxn modelId="{80DC2967-0B8E-9442-A9E2-4F58C113FDCA}" type="presOf" srcId="{B1AFA1AF-0FF8-45B3-A6D0-0E255A2F637D}" destId="{4DFF6703-D32F-9E47-96B8-A304C47CCB78}" srcOrd="0" destOrd="0" presId="urn:microsoft.com/office/officeart/2005/8/layout/hList7"/>
    <dgm:cxn modelId="{FFD46F48-1601-3B48-AC95-844EF8053475}" type="presOf" srcId="{8FE81FEC-2664-411F-AEB3-065F29F52751}" destId="{73C20AF0-FA1E-3C4A-AD07-551A27BE2B92}" srcOrd="0" destOrd="1" presId="urn:microsoft.com/office/officeart/2005/8/layout/hList7"/>
    <dgm:cxn modelId="{946C164A-769F-8147-A19A-97A93F0144C2}" type="presOf" srcId="{566CA0B6-95FF-3A46-BF54-8E3C5843F883}" destId="{434ABADC-97F5-A547-823D-7594A86D79D3}" srcOrd="0" destOrd="2" presId="urn:microsoft.com/office/officeart/2005/8/layout/hList7"/>
    <dgm:cxn modelId="{FF82E56C-0E90-E648-A4FD-33776C71CA80}" type="presOf" srcId="{8FE81FEC-2664-411F-AEB3-065F29F52751}" destId="{AF3E8B43-0466-2941-94BF-5E057B356E82}" srcOrd="1" destOrd="1" presId="urn:microsoft.com/office/officeart/2005/8/layout/hList7"/>
    <dgm:cxn modelId="{F942F56C-9025-4AA1-9B36-C5AE0A93B0F5}" srcId="{4F85505A-81B6-4FDA-A144-900B71DAD946}" destId="{FEB4A941-E9FA-4A86-A673-85FF34B35F20}" srcOrd="0" destOrd="0" parTransId="{39522508-BC4E-4DD5-A744-AFEFFE36DB74}" sibTransId="{97624CC8-6315-4683-B26C-C30D552DA5A6}"/>
    <dgm:cxn modelId="{51563A4F-C0EB-47D6-B5BC-47A4E599AD4B}" srcId="{E9682B4F-0217-4B50-923E-C104AA24290F}" destId="{0EC0C300-11E4-45CF-8418-973585107209}" srcOrd="0" destOrd="0" parTransId="{1E4DD98E-100E-46B7-B24A-408BBF69E9FA}" sibTransId="{90FAB5D1-62B3-4FF6-A07D-EE607F529C32}"/>
    <dgm:cxn modelId="{D7846C52-051C-7E4A-8666-A7FC857AC117}" type="presOf" srcId="{4F85505A-81B6-4FDA-A144-900B71DAD946}" destId="{9312E8E2-BBD1-104A-9F74-B0103AF69816}" srcOrd="1" destOrd="0" presId="urn:microsoft.com/office/officeart/2005/8/layout/hList7"/>
    <dgm:cxn modelId="{2D633B56-E147-4EFC-B9EE-6C0413F329B0}" srcId="{0DD8915E-DC14-41D6-9BB5-F49E1C265163}" destId="{4F85505A-81B6-4FDA-A144-900B71DAD946}" srcOrd="3" destOrd="0" parTransId="{D9A96E25-7BBE-4DDD-8DDE-B4970D4340A8}" sibTransId="{68F74A88-49DC-44B1-BC0D-220A7B97601C}"/>
    <dgm:cxn modelId="{28690183-A8F8-5D4A-A0A0-F1EAC1F67584}" type="presOf" srcId="{E9682B4F-0217-4B50-923E-C104AA24290F}" destId="{BC636E4B-34B9-8543-A308-00E0D1B0D2F9}" srcOrd="1" destOrd="0" presId="urn:microsoft.com/office/officeart/2005/8/layout/hList7"/>
    <dgm:cxn modelId="{982C4584-ADB4-6A42-88C0-8DDE5CF3D3B6}" type="presOf" srcId="{FEB4A941-E9FA-4A86-A673-85FF34B35F20}" destId="{028C9BA8-C3B3-F947-915F-EE2FD2FCA9A5}" srcOrd="0" destOrd="1" presId="urn:microsoft.com/office/officeart/2005/8/layout/hList7"/>
    <dgm:cxn modelId="{C6485397-44AD-F347-A313-AE5F356648F1}" type="presOf" srcId="{50418D2B-9486-42DE-AFDD-1D31420040FF}" destId="{BA2077AD-A827-784F-87A6-E8E29A836D84}" srcOrd="1" destOrd="1" presId="urn:microsoft.com/office/officeart/2005/8/layout/hList7"/>
    <dgm:cxn modelId="{781B6FA0-0F00-0D41-8C2E-EA6A255C6967}" type="presOf" srcId="{0DD8915E-DC14-41D6-9BB5-F49E1C265163}" destId="{A34AE8AA-FDF7-FA40-BADC-6B62C2B1DE88}" srcOrd="0" destOrd="0" presId="urn:microsoft.com/office/officeart/2005/8/layout/hList7"/>
    <dgm:cxn modelId="{4AE39AA3-98A5-FD4F-B305-423319AE4156}" type="presOf" srcId="{0EC0C300-11E4-45CF-8418-973585107209}" destId="{BC636E4B-34B9-8543-A308-00E0D1B0D2F9}" srcOrd="1" destOrd="1" presId="urn:microsoft.com/office/officeart/2005/8/layout/hList7"/>
    <dgm:cxn modelId="{956B0EA6-B0CC-A04C-AAC4-2F46E14A46D0}" type="presOf" srcId="{E9682B4F-0217-4B50-923E-C104AA24290F}" destId="{434ABADC-97F5-A547-823D-7594A86D79D3}" srcOrd="0" destOrd="0" presId="urn:microsoft.com/office/officeart/2005/8/layout/hList7"/>
    <dgm:cxn modelId="{C85286A9-EA95-7947-BBAE-BB43E3CA7A09}" type="presOf" srcId="{30A490C8-22B4-4D68-875C-0F0DE2FF864D}" destId="{8F8B275D-8553-0846-A316-484B7B291C97}" srcOrd="0" destOrd="1" presId="urn:microsoft.com/office/officeart/2005/8/layout/hList7"/>
    <dgm:cxn modelId="{161425B1-9CC1-5A46-A6FE-66DDFF22F4E9}" type="presOf" srcId="{B1AFA1AF-0FF8-45B3-A6D0-0E255A2F637D}" destId="{BA2077AD-A827-784F-87A6-E8E29A836D84}" srcOrd="1" destOrd="0" presId="urn:microsoft.com/office/officeart/2005/8/layout/hList7"/>
    <dgm:cxn modelId="{E65110B9-3148-A843-8CC8-BF37AE44F247}" type="presOf" srcId="{A2322D3A-7AC2-4C5C-9D7E-EAB2313D47D4}" destId="{73C20AF0-FA1E-3C4A-AD07-551A27BE2B92}" srcOrd="0" destOrd="0" presId="urn:microsoft.com/office/officeart/2005/8/layout/hList7"/>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FA1B16D5-5FB5-2047-9831-030AE6F3EAE9}" type="presOf" srcId="{30A490C8-22B4-4D68-875C-0F0DE2FF864D}" destId="{7DA281F5-0265-2048-A63A-727E19796F79}" srcOrd="1" destOrd="1" presId="urn:microsoft.com/office/officeart/2005/8/layout/hList7"/>
    <dgm:cxn modelId="{F1B56DD8-8FEA-344A-B6E7-D10401E3F2E3}" type="presOf" srcId="{B8632E42-D7EB-4C31-877E-6F1B2801851A}" destId="{9BFD88E3-0F90-7143-8807-6B030CF54283}" srcOrd="0" destOrd="0" presId="urn:microsoft.com/office/officeart/2005/8/layout/hList7"/>
    <dgm:cxn modelId="{921076E0-4A47-034F-AF33-2E67CCE6BD8C}" type="presOf" srcId="{566CA0B6-95FF-3A46-BF54-8E3C5843F883}" destId="{BC636E4B-34B9-8543-A308-00E0D1B0D2F9}" srcOrd="1" destOrd="2" presId="urn:microsoft.com/office/officeart/2005/8/layout/hList7"/>
    <dgm:cxn modelId="{7B012CF3-9916-9C42-A389-6EC30575190C}" type="presOf" srcId="{88649F7A-400B-4056-965D-C9AC0B3AD942}" destId="{56C7F139-002F-DF46-BB7F-23A563E7CE98}" srcOrd="0" destOrd="0" presId="urn:microsoft.com/office/officeart/2005/8/layout/hList7"/>
    <dgm:cxn modelId="{AB9B77F3-E113-9F42-AD26-5199BE35195A}" type="presOf" srcId="{68F74A88-49DC-44B1-BC0D-220A7B97601C}" destId="{849C45A5-41B7-C14C-8FCB-1F684E015BD4}" srcOrd="0" destOrd="0" presId="urn:microsoft.com/office/officeart/2005/8/layout/hList7"/>
    <dgm:cxn modelId="{E225472C-E3EE-2149-B941-7817CA44471E}" type="presParOf" srcId="{A34AE8AA-FDF7-FA40-BADC-6B62C2B1DE88}" destId="{2107607C-A87A-3347-81F6-106C527DBD58}" srcOrd="0" destOrd="0" presId="urn:microsoft.com/office/officeart/2005/8/layout/hList7"/>
    <dgm:cxn modelId="{F943B65C-83A1-794F-8716-82D6E9B90BCD}" type="presParOf" srcId="{A34AE8AA-FDF7-FA40-BADC-6B62C2B1DE88}" destId="{0955960D-7F7D-E54C-8843-B1DBEEBFB364}" srcOrd="1" destOrd="0" presId="urn:microsoft.com/office/officeart/2005/8/layout/hList7"/>
    <dgm:cxn modelId="{001D4585-DEB8-A543-8A40-05E8ABC28C57}" type="presParOf" srcId="{0955960D-7F7D-E54C-8843-B1DBEEBFB364}" destId="{81155D12-3CC8-3D49-B0F3-3C84AC48510A}" srcOrd="0" destOrd="0" presId="urn:microsoft.com/office/officeart/2005/8/layout/hList7"/>
    <dgm:cxn modelId="{1580EBFB-09CE-F344-8C03-5CB3CBE5AC98}" type="presParOf" srcId="{81155D12-3CC8-3D49-B0F3-3C84AC48510A}" destId="{8F8B275D-8553-0846-A316-484B7B291C97}" srcOrd="0" destOrd="0" presId="urn:microsoft.com/office/officeart/2005/8/layout/hList7"/>
    <dgm:cxn modelId="{842F04B3-A619-A54C-B547-B6C38B4FB951}" type="presParOf" srcId="{81155D12-3CC8-3D49-B0F3-3C84AC48510A}" destId="{7DA281F5-0265-2048-A63A-727E19796F79}" srcOrd="1" destOrd="0" presId="urn:microsoft.com/office/officeart/2005/8/layout/hList7"/>
    <dgm:cxn modelId="{08E39789-DE12-C44D-B363-AFAA969CE1E8}" type="presParOf" srcId="{81155D12-3CC8-3D49-B0F3-3C84AC48510A}" destId="{79A13FEB-C61A-0346-824D-E0457CC5B4C9}" srcOrd="2" destOrd="0" presId="urn:microsoft.com/office/officeart/2005/8/layout/hList7"/>
    <dgm:cxn modelId="{B88ECEE4-BA18-F649-9EFE-5FE2A1375A58}" type="presParOf" srcId="{81155D12-3CC8-3D49-B0F3-3C84AC48510A}" destId="{A126BA88-D0F9-AF4A-A7BA-0638E32B45F8}" srcOrd="3" destOrd="0" presId="urn:microsoft.com/office/officeart/2005/8/layout/hList7"/>
    <dgm:cxn modelId="{9B673E09-6E30-B544-9BA9-85CCFB26FC2F}" type="presParOf" srcId="{0955960D-7F7D-E54C-8843-B1DBEEBFB364}" destId="{DF3C77F5-32F3-5845-BEE2-529229516397}" srcOrd="1" destOrd="0" presId="urn:microsoft.com/office/officeart/2005/8/layout/hList7"/>
    <dgm:cxn modelId="{196FFE95-C277-344C-94D6-9114A085054E}" type="presParOf" srcId="{0955960D-7F7D-E54C-8843-B1DBEEBFB364}" destId="{16FC6348-B601-E348-A50F-7576C3DDD207}" srcOrd="2" destOrd="0" presId="urn:microsoft.com/office/officeart/2005/8/layout/hList7"/>
    <dgm:cxn modelId="{2BE2AAA5-6ADF-8C4D-955F-3EB733D7C5EB}" type="presParOf" srcId="{16FC6348-B601-E348-A50F-7576C3DDD207}" destId="{4DFF6703-D32F-9E47-96B8-A304C47CCB78}" srcOrd="0" destOrd="0" presId="urn:microsoft.com/office/officeart/2005/8/layout/hList7"/>
    <dgm:cxn modelId="{17073BDD-1BB2-3E40-B5F3-DB2DD27B70C8}" type="presParOf" srcId="{16FC6348-B601-E348-A50F-7576C3DDD207}" destId="{BA2077AD-A827-784F-87A6-E8E29A836D84}" srcOrd="1" destOrd="0" presId="urn:microsoft.com/office/officeart/2005/8/layout/hList7"/>
    <dgm:cxn modelId="{6756D7D8-C48B-024A-9259-CD45C2E2D6F3}" type="presParOf" srcId="{16FC6348-B601-E348-A50F-7576C3DDD207}" destId="{47276A48-75DE-FE4F-B4C6-8B77CF2957C3}" srcOrd="2" destOrd="0" presId="urn:microsoft.com/office/officeart/2005/8/layout/hList7"/>
    <dgm:cxn modelId="{68916BF1-7696-DF4C-AE9A-90DA1528D867}" type="presParOf" srcId="{16FC6348-B601-E348-A50F-7576C3DDD207}" destId="{EFEB790C-BD5C-F54D-9993-F81422A8AD8E}" srcOrd="3" destOrd="0" presId="urn:microsoft.com/office/officeart/2005/8/layout/hList7"/>
    <dgm:cxn modelId="{68673533-5457-724A-BD79-21053E0C5583}" type="presParOf" srcId="{0955960D-7F7D-E54C-8843-B1DBEEBFB364}" destId="{56C7F139-002F-DF46-BB7F-23A563E7CE98}" srcOrd="3" destOrd="0" presId="urn:microsoft.com/office/officeart/2005/8/layout/hList7"/>
    <dgm:cxn modelId="{EDA12534-DD6F-3D46-A33C-D2D3C096E217}" type="presParOf" srcId="{0955960D-7F7D-E54C-8843-B1DBEEBFB364}" destId="{91E3D51E-7AB8-6349-A1D0-02F993052AB3}" srcOrd="4" destOrd="0" presId="urn:microsoft.com/office/officeart/2005/8/layout/hList7"/>
    <dgm:cxn modelId="{98E12192-EF84-5E4E-8F7C-7D4B0E3B0CFB}" type="presParOf" srcId="{91E3D51E-7AB8-6349-A1D0-02F993052AB3}" destId="{434ABADC-97F5-A547-823D-7594A86D79D3}" srcOrd="0" destOrd="0" presId="urn:microsoft.com/office/officeart/2005/8/layout/hList7"/>
    <dgm:cxn modelId="{35A4D817-35C8-574E-BAE7-28EAD8E80E9E}" type="presParOf" srcId="{91E3D51E-7AB8-6349-A1D0-02F993052AB3}" destId="{BC636E4B-34B9-8543-A308-00E0D1B0D2F9}" srcOrd="1" destOrd="0" presId="urn:microsoft.com/office/officeart/2005/8/layout/hList7"/>
    <dgm:cxn modelId="{3F7650F7-8ADF-1647-ABCA-EDB62D6E6F07}" type="presParOf" srcId="{91E3D51E-7AB8-6349-A1D0-02F993052AB3}" destId="{073A77BB-E8BD-4B4C-BFA2-7B530A2B3199}" srcOrd="2" destOrd="0" presId="urn:microsoft.com/office/officeart/2005/8/layout/hList7"/>
    <dgm:cxn modelId="{A4C178E9-5B35-8046-AEA4-07EA064D48EC}" type="presParOf" srcId="{91E3D51E-7AB8-6349-A1D0-02F993052AB3}" destId="{CC076D56-4BB0-7246-9039-788AB439DAF0}" srcOrd="3" destOrd="0" presId="urn:microsoft.com/office/officeart/2005/8/layout/hList7"/>
    <dgm:cxn modelId="{23300555-E195-7745-8EAA-13C1C3D64096}" type="presParOf" srcId="{0955960D-7F7D-E54C-8843-B1DBEEBFB364}" destId="{9BFD88E3-0F90-7143-8807-6B030CF54283}" srcOrd="5" destOrd="0" presId="urn:microsoft.com/office/officeart/2005/8/layout/hList7"/>
    <dgm:cxn modelId="{67E0177E-2C5D-D84A-B206-DF756AC265E2}" type="presParOf" srcId="{0955960D-7F7D-E54C-8843-B1DBEEBFB364}" destId="{900296CF-6A25-E746-A345-792DBE36F92C}" srcOrd="6" destOrd="0" presId="urn:microsoft.com/office/officeart/2005/8/layout/hList7"/>
    <dgm:cxn modelId="{17F234B6-5CB2-694A-AE40-2EC7B6989025}" type="presParOf" srcId="{900296CF-6A25-E746-A345-792DBE36F92C}" destId="{028C9BA8-C3B3-F947-915F-EE2FD2FCA9A5}" srcOrd="0" destOrd="0" presId="urn:microsoft.com/office/officeart/2005/8/layout/hList7"/>
    <dgm:cxn modelId="{A078F003-3C00-6845-9EBD-2DC195EA7E87}" type="presParOf" srcId="{900296CF-6A25-E746-A345-792DBE36F92C}" destId="{9312E8E2-BBD1-104A-9F74-B0103AF69816}" srcOrd="1" destOrd="0" presId="urn:microsoft.com/office/officeart/2005/8/layout/hList7"/>
    <dgm:cxn modelId="{3E327DED-A1BA-5F40-88C6-420128E7987E}" type="presParOf" srcId="{900296CF-6A25-E746-A345-792DBE36F92C}" destId="{A0D6F489-540A-D44E-B596-6A182486B777}" srcOrd="2" destOrd="0" presId="urn:microsoft.com/office/officeart/2005/8/layout/hList7"/>
    <dgm:cxn modelId="{E331C05D-ABEF-784B-867C-9DAD3D7B0BF6}" type="presParOf" srcId="{900296CF-6A25-E746-A345-792DBE36F92C}" destId="{FDF2BC93-305C-D94B-A6C2-ED9CE7F40C2F}" srcOrd="3" destOrd="0" presId="urn:microsoft.com/office/officeart/2005/8/layout/hList7"/>
    <dgm:cxn modelId="{484D29F2-E93B-0044-AD3C-1B7FAE119D86}" type="presParOf" srcId="{0955960D-7F7D-E54C-8843-B1DBEEBFB364}" destId="{849C45A5-41B7-C14C-8FCB-1F684E015BD4}" srcOrd="7" destOrd="0" presId="urn:microsoft.com/office/officeart/2005/8/layout/hList7"/>
    <dgm:cxn modelId="{4D63AED0-BB7F-5648-A588-8D3CD77EDA47}" type="presParOf" srcId="{0955960D-7F7D-E54C-8843-B1DBEEBFB364}" destId="{CFB52331-3A90-8741-B893-154B21972CAC}" srcOrd="8" destOrd="0" presId="urn:microsoft.com/office/officeart/2005/8/layout/hList7"/>
    <dgm:cxn modelId="{3916CD4F-7FBF-D443-9D5A-2C269D38B5A1}" type="presParOf" srcId="{CFB52331-3A90-8741-B893-154B21972CAC}" destId="{73C20AF0-FA1E-3C4A-AD07-551A27BE2B92}" srcOrd="0" destOrd="0" presId="urn:microsoft.com/office/officeart/2005/8/layout/hList7"/>
    <dgm:cxn modelId="{793DE385-E18B-AB41-A417-ABB42E569007}" type="presParOf" srcId="{CFB52331-3A90-8741-B893-154B21972CAC}" destId="{AF3E8B43-0466-2941-94BF-5E057B356E82}" srcOrd="1" destOrd="0" presId="urn:microsoft.com/office/officeart/2005/8/layout/hList7"/>
    <dgm:cxn modelId="{C7FDE2A3-85A4-B144-B32C-7C9903F03EC5}" type="presParOf" srcId="{CFB52331-3A90-8741-B893-154B21972CAC}" destId="{D1AAA287-E1AF-9946-AA96-77AD6193B1DD}" srcOrd="2" destOrd="0" presId="urn:microsoft.com/office/officeart/2005/8/layout/hList7"/>
    <dgm:cxn modelId="{2241BB10-0DBA-6B41-9DA1-14E15CF8B34C}" type="presParOf" srcId="{CFB52331-3A90-8741-B893-154B21972CAC}" destId="{916140F0-4F43-9F45-8310-FCCA12DDE51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24E01-5535-46B9-A9A1-A9A07E639A88}" type="doc">
      <dgm:prSet loTypeId="urn:microsoft.com/office/officeart/2016/7/layout/HexagonTimeline" loCatId="timeline" qsTypeId="urn:microsoft.com/office/officeart/2005/8/quickstyle/simple1" qsCatId="simple" csTypeId="urn:microsoft.com/office/officeart/2005/8/colors/accent0_3" csCatId="mainScheme" phldr="1"/>
      <dgm:spPr/>
      <dgm:t>
        <a:bodyPr/>
        <a:lstStyle/>
        <a:p>
          <a:endParaRPr lang="en-US"/>
        </a:p>
      </dgm:t>
    </dgm:pt>
    <dgm:pt modelId="{DF1ABFB3-B399-406F-91BD-DCDF9A38526B}">
      <dgm:prSet phldrT="[Text]" phldr="0" custT="1"/>
      <dgm:spPr/>
      <dgm:t>
        <a:bodyPr/>
        <a:lstStyle/>
        <a:p>
          <a:r>
            <a:rPr lang="en-US" sz="1200" b="0" dirty="0">
              <a:solidFill>
                <a:schemeClr val="bg1"/>
              </a:solidFill>
              <a:latin typeface="Tenorite"/>
            </a:rPr>
            <a:t>38 Conger St, Bloomfield</a:t>
          </a:r>
          <a:endParaRPr lang="en-US" sz="1200" b="1" dirty="0">
            <a:solidFill>
              <a:schemeClr val="bg1"/>
            </a:solidFill>
            <a:latin typeface="Tenorite"/>
          </a:endParaRPr>
        </a:p>
      </dgm:t>
    </dgm:pt>
    <dgm:pt modelId="{78CB0E27-958C-4066-A189-8B36505E8204}" type="parTrans" cxnId="{15319551-A9EA-462E-845B-E5251E84291F}">
      <dgm:prSet/>
      <dgm:spPr/>
      <dgm:t>
        <a:bodyPr/>
        <a:lstStyle/>
        <a:p>
          <a:endParaRPr lang="en-US"/>
        </a:p>
      </dgm:t>
    </dgm:pt>
    <dgm:pt modelId="{70E4A1D3-514E-4327-991D-5CC9C6B41885}" type="sibTrans" cxnId="{15319551-A9EA-462E-845B-E5251E84291F}">
      <dgm:prSet/>
      <dgm:spPr/>
      <dgm:t>
        <a:bodyPr/>
        <a:lstStyle/>
        <a:p>
          <a:endParaRPr lang="en-US"/>
        </a:p>
      </dgm:t>
    </dgm:pt>
    <dgm:pt modelId="{58FF46FB-368D-4E9C-A650-0513B8879DA8}">
      <dgm:prSet phldr="0"/>
      <dgm:spPr/>
      <dgm:t>
        <a:bodyPr/>
        <a:lstStyle/>
        <a:p>
          <a:pPr rtl="0"/>
          <a:r>
            <a:rPr lang="en-US" b="1" dirty="0">
              <a:solidFill>
                <a:schemeClr val="bg1"/>
              </a:solidFill>
              <a:latin typeface="Tenorite"/>
            </a:rPr>
            <a:t>Tuesday, February 6</a:t>
          </a:r>
        </a:p>
      </dgm:t>
    </dgm:pt>
    <dgm:pt modelId="{11DFA284-5E99-474D-BF05-364A45269DC7}" type="parTrans" cxnId="{C5645B39-CB65-4A0A-B369-E455C3B827C3}">
      <dgm:prSet/>
      <dgm:spPr/>
      <dgm:t>
        <a:bodyPr/>
        <a:lstStyle/>
        <a:p>
          <a:endParaRPr lang="en-US"/>
        </a:p>
      </dgm:t>
    </dgm:pt>
    <dgm:pt modelId="{CFA40740-0682-470C-AD5A-CFF53CD12BD2}" type="sibTrans" cxnId="{C5645B39-CB65-4A0A-B369-E455C3B827C3}">
      <dgm:prSet/>
      <dgm:spPr/>
      <dgm:t>
        <a:bodyPr/>
        <a:lstStyle/>
        <a:p>
          <a:endParaRPr lang="en-US"/>
        </a:p>
      </dgm:t>
    </dgm:pt>
    <dgm:pt modelId="{9A875394-CA1E-4432-AEEB-9054FCFF5E0E}">
      <dgm:prSet phldr="0" custT="1"/>
      <dgm:spPr/>
      <dgm:t>
        <a:bodyPr/>
        <a:lstStyle/>
        <a:p>
          <a:r>
            <a:rPr lang="en-US" sz="1200" b="0" dirty="0">
              <a:solidFill>
                <a:schemeClr val="bg1"/>
              </a:solidFill>
              <a:latin typeface="Tenorite"/>
            </a:rPr>
            <a:t>38 Conger St, Bloomfield</a:t>
          </a:r>
        </a:p>
      </dgm:t>
    </dgm:pt>
    <dgm:pt modelId="{FCC92BDD-6EA3-421D-9DA8-7D3A12D003B6}" type="parTrans" cxnId="{B659504B-18E4-4D89-A17C-34ABB280AE52}">
      <dgm:prSet/>
      <dgm:spPr/>
      <dgm:t>
        <a:bodyPr/>
        <a:lstStyle/>
        <a:p>
          <a:endParaRPr lang="en-US"/>
        </a:p>
      </dgm:t>
    </dgm:pt>
    <dgm:pt modelId="{0314452B-82A0-42F4-9551-DF00CFFC3580}" type="sibTrans" cxnId="{B659504B-18E4-4D89-A17C-34ABB280AE52}">
      <dgm:prSet/>
      <dgm:spPr/>
      <dgm:t>
        <a:bodyPr/>
        <a:lstStyle/>
        <a:p>
          <a:endParaRPr lang="en-US"/>
        </a:p>
      </dgm:t>
    </dgm:pt>
    <dgm:pt modelId="{D05E1923-5021-40F7-B4EF-E582E23A699D}">
      <dgm:prSet phldr="0" custT="1"/>
      <dgm:spPr/>
      <dgm:t>
        <a:bodyPr/>
        <a:lstStyle/>
        <a:p>
          <a:r>
            <a:rPr lang="en-US" sz="1200" b="1" dirty="0">
              <a:solidFill>
                <a:schemeClr val="bg1"/>
              </a:solidFill>
              <a:latin typeface="Tenorite"/>
            </a:rPr>
            <a:t>Wednesday, February 21</a:t>
          </a:r>
        </a:p>
      </dgm:t>
    </dgm:pt>
    <dgm:pt modelId="{FD6C5CD2-9CED-4BE6-89CD-A5A5CCE63B3E}" type="parTrans" cxnId="{72C4D6D9-419A-42C1-A76D-84599F65BB08}">
      <dgm:prSet/>
      <dgm:spPr/>
      <dgm:t>
        <a:bodyPr/>
        <a:lstStyle/>
        <a:p>
          <a:endParaRPr lang="en-US"/>
        </a:p>
      </dgm:t>
    </dgm:pt>
    <dgm:pt modelId="{F020958C-EF86-4274-85F9-318F2792F7B6}" type="sibTrans" cxnId="{72C4D6D9-419A-42C1-A76D-84599F65BB08}">
      <dgm:prSet/>
      <dgm:spPr/>
      <dgm:t>
        <a:bodyPr/>
        <a:lstStyle/>
        <a:p>
          <a:endParaRPr lang="en-US"/>
        </a:p>
      </dgm:t>
    </dgm:pt>
    <dgm:pt modelId="{579089A8-5362-4BA4-9163-D19228C1808F}">
      <dgm:prSet phldr="0" custT="1"/>
      <dgm:spPr/>
      <dgm:t>
        <a:bodyPr/>
        <a:lstStyle/>
        <a:p>
          <a:r>
            <a:rPr lang="en-US" sz="1200" b="0" dirty="0">
              <a:solidFill>
                <a:schemeClr val="bg1"/>
              </a:solidFill>
              <a:latin typeface="Tenorite"/>
            </a:rPr>
            <a:t>291</a:t>
          </a:r>
          <a:r>
            <a:rPr lang="en-US" sz="1200" dirty="0">
              <a:solidFill>
                <a:schemeClr val="bg1"/>
              </a:solidFill>
              <a:latin typeface="Tenorite"/>
            </a:rPr>
            <a:t> Union Ave, Irvington</a:t>
          </a:r>
          <a:endParaRPr lang="en-US" sz="1200" dirty="0">
            <a:solidFill>
              <a:schemeClr val="bg1"/>
            </a:solidFill>
          </a:endParaRPr>
        </a:p>
      </dgm:t>
    </dgm:pt>
    <dgm:pt modelId="{FB2DEB6E-B29F-4E51-960A-23ECC62EBF38}" type="parTrans" cxnId="{4876CF51-F110-4E25-8FD4-08D25B4B0AB8}">
      <dgm:prSet/>
      <dgm:spPr/>
      <dgm:t>
        <a:bodyPr/>
        <a:lstStyle/>
        <a:p>
          <a:endParaRPr lang="en-US"/>
        </a:p>
      </dgm:t>
    </dgm:pt>
    <dgm:pt modelId="{1C5328B1-AC18-4CF7-A034-BB0592F4A2A1}" type="sibTrans" cxnId="{4876CF51-F110-4E25-8FD4-08D25B4B0AB8}">
      <dgm:prSet/>
      <dgm:spPr/>
      <dgm:t>
        <a:bodyPr/>
        <a:lstStyle/>
        <a:p>
          <a:endParaRPr lang="en-US"/>
        </a:p>
      </dgm:t>
    </dgm:pt>
    <dgm:pt modelId="{FA8F44BD-C8C7-462C-9756-1EC498E86842}">
      <dgm:prSet phldr="0" custT="1"/>
      <dgm:spPr/>
      <dgm:t>
        <a:bodyPr/>
        <a:lstStyle/>
        <a:p>
          <a:r>
            <a:rPr lang="en-US" sz="1200" b="1" dirty="0">
              <a:solidFill>
                <a:schemeClr val="bg1"/>
              </a:solidFill>
              <a:latin typeface="Tenorite"/>
            </a:rPr>
            <a:t>Tuesday, March 5</a:t>
          </a:r>
        </a:p>
      </dgm:t>
    </dgm:pt>
    <dgm:pt modelId="{F47063EE-4B58-4EDE-A4F2-A4BD81B82F21}" type="parTrans" cxnId="{0D51BD2E-4619-469B-B233-EBAC3D4D0BA6}">
      <dgm:prSet/>
      <dgm:spPr/>
      <dgm:t>
        <a:bodyPr/>
        <a:lstStyle/>
        <a:p>
          <a:endParaRPr lang="en-US"/>
        </a:p>
      </dgm:t>
    </dgm:pt>
    <dgm:pt modelId="{8C8A9736-03DA-4B1C-A590-10B4AD89452B}" type="sibTrans" cxnId="{0D51BD2E-4619-469B-B233-EBAC3D4D0BA6}">
      <dgm:prSet/>
      <dgm:spPr/>
      <dgm:t>
        <a:bodyPr/>
        <a:lstStyle/>
        <a:p>
          <a:endParaRPr lang="en-US"/>
        </a:p>
      </dgm:t>
    </dgm:pt>
    <dgm:pt modelId="{EFEB4D61-3A9C-4140-977F-3C3F5C9EE9D1}">
      <dgm:prSet phldr="0" custT="1"/>
      <dgm:spPr/>
      <dgm:t>
        <a:bodyPr/>
        <a:lstStyle/>
        <a:p>
          <a:r>
            <a:rPr lang="en-US" sz="1200" b="0" dirty="0">
              <a:solidFill>
                <a:schemeClr val="bg1"/>
              </a:solidFill>
              <a:latin typeface="Tenorite"/>
            </a:rPr>
            <a:t>38</a:t>
          </a:r>
          <a:r>
            <a:rPr lang="en-US" sz="1200" dirty="0">
              <a:solidFill>
                <a:schemeClr val="bg1"/>
              </a:solidFill>
              <a:latin typeface="Tenorite"/>
            </a:rPr>
            <a:t> Conger St, Bloomfield</a:t>
          </a:r>
          <a:endParaRPr lang="en-US" sz="1200" dirty="0">
            <a:solidFill>
              <a:schemeClr val="bg1"/>
            </a:solidFill>
          </a:endParaRPr>
        </a:p>
      </dgm:t>
    </dgm:pt>
    <dgm:pt modelId="{57D352E4-0431-4F68-B8F1-61BFA34799AA}" type="parTrans" cxnId="{1B32EF2C-9DB5-4504-A9DA-B4956CC00208}">
      <dgm:prSet/>
      <dgm:spPr/>
      <dgm:t>
        <a:bodyPr/>
        <a:lstStyle/>
        <a:p>
          <a:endParaRPr lang="en-US"/>
        </a:p>
      </dgm:t>
    </dgm:pt>
    <dgm:pt modelId="{0ECC32B6-1E7C-4AA4-9DBF-D69B7C5E64A9}" type="sibTrans" cxnId="{1B32EF2C-9DB5-4504-A9DA-B4956CC00208}">
      <dgm:prSet/>
      <dgm:spPr/>
      <dgm:t>
        <a:bodyPr/>
        <a:lstStyle/>
        <a:p>
          <a:endParaRPr lang="en-US"/>
        </a:p>
      </dgm:t>
    </dgm:pt>
    <dgm:pt modelId="{8BAB5E6F-A65E-41DB-A296-0818B0E49F7C}">
      <dgm:prSet phldr="0" custT="1"/>
      <dgm:spPr/>
      <dgm:t>
        <a:bodyPr/>
        <a:lstStyle/>
        <a:p>
          <a:r>
            <a:rPr lang="en-US" sz="1200" b="1" dirty="0">
              <a:solidFill>
                <a:schemeClr val="bg1"/>
              </a:solidFill>
              <a:latin typeface="Tenorite"/>
            </a:rPr>
            <a:t>Wednesday, March 20</a:t>
          </a:r>
        </a:p>
      </dgm:t>
    </dgm:pt>
    <dgm:pt modelId="{886842C6-3EFC-4BE7-B417-415595758830}" type="parTrans" cxnId="{66B49C6C-FAFD-47B4-BF22-05A295C23D4E}">
      <dgm:prSet/>
      <dgm:spPr/>
      <dgm:t>
        <a:bodyPr/>
        <a:lstStyle/>
        <a:p>
          <a:endParaRPr lang="en-US"/>
        </a:p>
      </dgm:t>
    </dgm:pt>
    <dgm:pt modelId="{B407F4C3-8FC9-4E91-A0EC-6B33713CC9A5}" type="sibTrans" cxnId="{66B49C6C-FAFD-47B4-BF22-05A295C23D4E}">
      <dgm:prSet/>
      <dgm:spPr/>
      <dgm:t>
        <a:bodyPr/>
        <a:lstStyle/>
        <a:p>
          <a:endParaRPr lang="en-US"/>
        </a:p>
      </dgm:t>
    </dgm:pt>
    <dgm:pt modelId="{332BC85C-1CF3-4F8F-ACB7-5B6D53744AE1}">
      <dgm:prSet phldr="0" custT="1"/>
      <dgm:spPr/>
      <dgm:t>
        <a:bodyPr/>
        <a:lstStyle/>
        <a:p>
          <a:r>
            <a:rPr lang="en-US" sz="1200" b="0" dirty="0">
              <a:solidFill>
                <a:schemeClr val="bg1"/>
              </a:solidFill>
              <a:latin typeface="Tenorite"/>
            </a:rPr>
            <a:t>291</a:t>
          </a:r>
          <a:r>
            <a:rPr lang="en-US" sz="1200" dirty="0">
              <a:solidFill>
                <a:schemeClr val="bg1"/>
              </a:solidFill>
              <a:latin typeface="Tenorite"/>
            </a:rPr>
            <a:t> Union Ave, Irvington</a:t>
          </a:r>
          <a:endParaRPr lang="en-US" sz="1200" dirty="0">
            <a:solidFill>
              <a:schemeClr val="bg1"/>
            </a:solidFill>
          </a:endParaRPr>
        </a:p>
      </dgm:t>
    </dgm:pt>
    <dgm:pt modelId="{99F218FD-90FE-450E-A368-B3E3677E74E8}" type="parTrans" cxnId="{2617C475-F537-46A6-ADE1-4EB764853601}">
      <dgm:prSet/>
      <dgm:spPr/>
      <dgm:t>
        <a:bodyPr/>
        <a:lstStyle/>
        <a:p>
          <a:endParaRPr lang="en-US"/>
        </a:p>
      </dgm:t>
    </dgm:pt>
    <dgm:pt modelId="{8D1CC686-B05C-4470-A959-236CC9C8BB70}" type="sibTrans" cxnId="{2617C475-F537-46A6-ADE1-4EB764853601}">
      <dgm:prSet/>
      <dgm:spPr/>
      <dgm:t>
        <a:bodyPr/>
        <a:lstStyle/>
        <a:p>
          <a:endParaRPr lang="en-US"/>
        </a:p>
      </dgm:t>
    </dgm:pt>
    <dgm:pt modelId="{8B9AF88A-E1F7-4D3A-905F-87228D6A8655}">
      <dgm:prSet phldr="0" custT="1"/>
      <dgm:spPr/>
      <dgm:t>
        <a:bodyPr/>
        <a:lstStyle/>
        <a:p>
          <a:r>
            <a:rPr lang="en-US" sz="1200" b="1" dirty="0">
              <a:solidFill>
                <a:schemeClr val="bg1"/>
              </a:solidFill>
              <a:latin typeface="Tenorite"/>
            </a:rPr>
            <a:t>Tuesday, April 2</a:t>
          </a:r>
        </a:p>
      </dgm:t>
    </dgm:pt>
    <dgm:pt modelId="{933A8FED-7B84-4ED0-B6AA-2EE26A89B8EA}" type="parTrans" cxnId="{E1474FF3-8E3C-4B30-985C-CE88BA0FE324}">
      <dgm:prSet/>
      <dgm:spPr/>
      <dgm:t>
        <a:bodyPr/>
        <a:lstStyle/>
        <a:p>
          <a:endParaRPr lang="en-US"/>
        </a:p>
      </dgm:t>
    </dgm:pt>
    <dgm:pt modelId="{F11DD6EC-352C-4A0E-84AA-FEBE2F06BCF9}" type="sibTrans" cxnId="{E1474FF3-8E3C-4B30-985C-CE88BA0FE324}">
      <dgm:prSet/>
      <dgm:spPr/>
      <dgm:t>
        <a:bodyPr/>
        <a:lstStyle/>
        <a:p>
          <a:endParaRPr lang="en-US"/>
        </a:p>
      </dgm:t>
    </dgm:pt>
    <dgm:pt modelId="{19467A81-ED5A-4DBA-A058-8C4018A791F1}">
      <dgm:prSet phldr="0" custT="1"/>
      <dgm:spPr/>
      <dgm:t>
        <a:bodyPr/>
        <a:lstStyle/>
        <a:p>
          <a:r>
            <a:rPr lang="en-US" sz="1200" b="0" dirty="0">
              <a:solidFill>
                <a:schemeClr val="bg1"/>
              </a:solidFill>
              <a:latin typeface="Tenorite"/>
            </a:rPr>
            <a:t>3 PM – 7 PM   </a:t>
          </a:r>
        </a:p>
      </dgm:t>
    </dgm:pt>
    <dgm:pt modelId="{9F0BBF98-4B03-4A5C-9EA9-758CC40FF8EC}" type="parTrans" cxnId="{EC136508-8AB8-4D1B-8DDE-DE6A464426B2}">
      <dgm:prSet/>
      <dgm:spPr/>
      <dgm:t>
        <a:bodyPr/>
        <a:lstStyle/>
        <a:p>
          <a:endParaRPr lang="en-US"/>
        </a:p>
      </dgm:t>
    </dgm:pt>
    <dgm:pt modelId="{FF938E1D-5074-4F25-ACF1-3D202938CF21}" type="sibTrans" cxnId="{EC136508-8AB8-4D1B-8DDE-DE6A464426B2}">
      <dgm:prSet/>
      <dgm:spPr/>
      <dgm:t>
        <a:bodyPr/>
        <a:lstStyle/>
        <a:p>
          <a:endParaRPr lang="en-US"/>
        </a:p>
      </dgm:t>
    </dgm:pt>
    <dgm:pt modelId="{B7B0B250-F8DC-497C-96EA-244925F6F44F}">
      <dgm:prSet phldr="0" custT="1"/>
      <dgm:spPr/>
      <dgm:t>
        <a:bodyPr/>
        <a:lstStyle/>
        <a:p>
          <a:r>
            <a:rPr lang="en-US" sz="1200" b="0" dirty="0">
              <a:solidFill>
                <a:schemeClr val="bg1"/>
              </a:solidFill>
              <a:latin typeface="Calibri"/>
              <a:cs typeface="Calibri"/>
            </a:rPr>
            <a:t>3 PM – 7 PM </a:t>
          </a:r>
          <a:endParaRPr lang="en-US" sz="1200" b="0" dirty="0">
            <a:solidFill>
              <a:schemeClr val="bg1"/>
            </a:solidFill>
            <a:latin typeface="Tenorite"/>
          </a:endParaRPr>
        </a:p>
      </dgm:t>
    </dgm:pt>
    <dgm:pt modelId="{452E4D8A-F41F-4B5A-86BB-1BE2008FE51D}" type="parTrans" cxnId="{E8DA71B4-457E-40A6-900D-AED4149B45BF}">
      <dgm:prSet/>
      <dgm:spPr/>
      <dgm:t>
        <a:bodyPr/>
        <a:lstStyle/>
        <a:p>
          <a:endParaRPr lang="en-US"/>
        </a:p>
      </dgm:t>
    </dgm:pt>
    <dgm:pt modelId="{6A47E57C-4779-42BD-882A-7D209F0354CA}" type="sibTrans" cxnId="{E8DA71B4-457E-40A6-900D-AED4149B45BF}">
      <dgm:prSet/>
      <dgm:spPr/>
      <dgm:t>
        <a:bodyPr/>
        <a:lstStyle/>
        <a:p>
          <a:endParaRPr lang="en-US"/>
        </a:p>
      </dgm:t>
    </dgm:pt>
    <dgm:pt modelId="{EBA99A14-8794-4C67-9484-612624514530}">
      <dgm:prSet phldr="0" custT="1"/>
      <dgm:spPr/>
      <dgm:t>
        <a:bodyPr/>
        <a:lstStyle/>
        <a:p>
          <a:r>
            <a:rPr lang="en-US" sz="1200" b="0" dirty="0">
              <a:solidFill>
                <a:schemeClr val="bg1"/>
              </a:solidFill>
              <a:latin typeface="Calibri"/>
              <a:cs typeface="Calibri"/>
            </a:rPr>
            <a:t>3 PM – 7 PM </a:t>
          </a:r>
          <a:endParaRPr lang="en-US" sz="1200" b="0" dirty="0">
            <a:solidFill>
              <a:schemeClr val="bg1"/>
            </a:solidFill>
            <a:latin typeface="Tenorite"/>
          </a:endParaRPr>
        </a:p>
      </dgm:t>
    </dgm:pt>
    <dgm:pt modelId="{08AD8FD5-5927-4915-8A1A-1DF302D45F35}" type="parTrans" cxnId="{13D7CA62-97C7-40AB-9501-40FCD2773151}">
      <dgm:prSet/>
      <dgm:spPr/>
      <dgm:t>
        <a:bodyPr/>
        <a:lstStyle/>
        <a:p>
          <a:endParaRPr lang="en-US"/>
        </a:p>
      </dgm:t>
    </dgm:pt>
    <dgm:pt modelId="{2DFE6EB0-CC05-41D7-8D10-E9051A984183}" type="sibTrans" cxnId="{13D7CA62-97C7-40AB-9501-40FCD2773151}">
      <dgm:prSet/>
      <dgm:spPr/>
      <dgm:t>
        <a:bodyPr/>
        <a:lstStyle/>
        <a:p>
          <a:endParaRPr lang="en-US"/>
        </a:p>
      </dgm:t>
    </dgm:pt>
    <dgm:pt modelId="{42305D65-E3BF-415F-A111-BC4B6337BB64}">
      <dgm:prSet phldr="0" custT="1"/>
      <dgm:spPr/>
      <dgm:t>
        <a:bodyPr/>
        <a:lstStyle/>
        <a:p>
          <a:r>
            <a:rPr lang="en-US" sz="1200" b="0" dirty="0">
              <a:solidFill>
                <a:schemeClr val="bg1"/>
              </a:solidFill>
              <a:latin typeface="Calibri"/>
              <a:cs typeface="Calibri"/>
            </a:rPr>
            <a:t>3 PM – 7 PM </a:t>
          </a:r>
          <a:endParaRPr lang="en-US" sz="1200" b="0" dirty="0">
            <a:solidFill>
              <a:schemeClr val="bg1"/>
            </a:solidFill>
            <a:latin typeface="Tenorite"/>
          </a:endParaRPr>
        </a:p>
      </dgm:t>
    </dgm:pt>
    <dgm:pt modelId="{B79B5492-7820-40F6-9DC2-5D5EE1CB9A66}" type="parTrans" cxnId="{5A503985-63A8-4C17-9294-756CDBFE5D5B}">
      <dgm:prSet/>
      <dgm:spPr/>
      <dgm:t>
        <a:bodyPr/>
        <a:lstStyle/>
        <a:p>
          <a:endParaRPr lang="en-US"/>
        </a:p>
      </dgm:t>
    </dgm:pt>
    <dgm:pt modelId="{82E64FE5-32BD-46A5-864D-6ACE139AAAA4}" type="sibTrans" cxnId="{5A503985-63A8-4C17-9294-756CDBFE5D5B}">
      <dgm:prSet/>
      <dgm:spPr/>
      <dgm:t>
        <a:bodyPr/>
        <a:lstStyle/>
        <a:p>
          <a:endParaRPr lang="en-US"/>
        </a:p>
      </dgm:t>
    </dgm:pt>
    <dgm:pt modelId="{D33602D4-AD91-444D-96BC-73556F5E323B}">
      <dgm:prSet phldr="0" custT="1"/>
      <dgm:spPr/>
      <dgm:t>
        <a:bodyPr/>
        <a:lstStyle/>
        <a:p>
          <a:r>
            <a:rPr lang="en-US" sz="1200" b="0" dirty="0">
              <a:solidFill>
                <a:schemeClr val="bg1"/>
              </a:solidFill>
              <a:latin typeface="Calibri"/>
              <a:cs typeface="Calibri"/>
            </a:rPr>
            <a:t>3 PM – 7 PM </a:t>
          </a:r>
          <a:endParaRPr lang="en-US" sz="1200" b="0" dirty="0">
            <a:solidFill>
              <a:schemeClr val="bg1"/>
            </a:solidFill>
            <a:latin typeface="Tenorite"/>
          </a:endParaRPr>
        </a:p>
      </dgm:t>
    </dgm:pt>
    <dgm:pt modelId="{0BEFA8D3-2990-4A20-8F5D-0D24F1A6A5CD}" type="parTrans" cxnId="{A1F8D333-6E1B-4018-83ED-AA8ADAA3E166}">
      <dgm:prSet/>
      <dgm:spPr/>
      <dgm:t>
        <a:bodyPr/>
        <a:lstStyle/>
        <a:p>
          <a:endParaRPr lang="en-US"/>
        </a:p>
      </dgm:t>
    </dgm:pt>
    <dgm:pt modelId="{FDC7CD23-6FE0-44FA-95C7-95CB5DD9D9E1}" type="sibTrans" cxnId="{A1F8D333-6E1B-4018-83ED-AA8ADAA3E166}">
      <dgm:prSet/>
      <dgm:spPr/>
      <dgm:t>
        <a:bodyPr/>
        <a:lstStyle/>
        <a:p>
          <a:endParaRPr lang="en-US"/>
        </a:p>
      </dgm:t>
    </dgm:pt>
    <dgm:pt modelId="{87C6671B-E614-4ED1-B12A-42F99CD4628C}" type="pres">
      <dgm:prSet presAssocID="{05A24E01-5535-46B9-A9A1-A9A07E639A88}" presName="Name0" presStyleCnt="0">
        <dgm:presLayoutVars>
          <dgm:chMax/>
          <dgm:chPref/>
          <dgm:animLvl val="lvl"/>
        </dgm:presLayoutVars>
      </dgm:prSet>
      <dgm:spPr/>
    </dgm:pt>
    <dgm:pt modelId="{05AB8339-BC11-4DE6-8738-314C3040493A}" type="pres">
      <dgm:prSet presAssocID="{58FF46FB-368D-4E9C-A650-0513B8879DA8}" presName="composite" presStyleCnt="0"/>
      <dgm:spPr/>
    </dgm:pt>
    <dgm:pt modelId="{C8F70ADF-3B21-4F77-B7A7-659ECEE2CC1E}" type="pres">
      <dgm:prSet presAssocID="{58FF46FB-368D-4E9C-A650-0513B8879DA8}" presName="Parent1" presStyleLbl="alignNode1" presStyleIdx="0" presStyleCnt="5">
        <dgm:presLayoutVars>
          <dgm:chMax val="1"/>
          <dgm:chPref val="1"/>
          <dgm:bulletEnabled val="1"/>
        </dgm:presLayoutVars>
      </dgm:prSet>
      <dgm:spPr/>
    </dgm:pt>
    <dgm:pt modelId="{EED27CC6-D583-4F61-8FBB-81292DD37014}" type="pres">
      <dgm:prSet presAssocID="{58FF46FB-368D-4E9C-A650-0513B8879DA8}" presName="Childtext1" presStyleLbl="revTx" presStyleIdx="0" presStyleCnt="5">
        <dgm:presLayoutVars>
          <dgm:chMax val="0"/>
          <dgm:chPref val="0"/>
          <dgm:bulletEnabled/>
        </dgm:presLayoutVars>
      </dgm:prSet>
      <dgm:spPr/>
    </dgm:pt>
    <dgm:pt modelId="{63C956B5-5C03-4697-9938-6DFD591F6125}" type="pres">
      <dgm:prSet presAssocID="{58FF46FB-368D-4E9C-A650-0513B8879DA8}" presName="ConnectLine" presStyleLbl="sibTrans1D1" presStyleIdx="0" presStyleCnt="5"/>
      <dgm:spPr>
        <a:noFill/>
        <a:ln w="12700" cap="flat" cmpd="sng" algn="ctr">
          <a:solidFill>
            <a:schemeClr val="dk2">
              <a:hueOff val="0"/>
              <a:satOff val="0"/>
              <a:lumOff val="0"/>
              <a:alphaOff val="0"/>
            </a:schemeClr>
          </a:solidFill>
          <a:prstDash val="dash"/>
          <a:miter lim="800000"/>
        </a:ln>
        <a:effectLst/>
      </dgm:spPr>
    </dgm:pt>
    <dgm:pt modelId="{5E9ABC6F-B4B1-4EFB-A9AB-5B17B038C4FC}" type="pres">
      <dgm:prSet presAssocID="{58FF46FB-368D-4E9C-A650-0513B8879DA8}" presName="ConnectLineEnd" presStyleLbl="node1" presStyleIdx="0" presStyleCnt="5"/>
      <dgm:spPr/>
    </dgm:pt>
    <dgm:pt modelId="{C082378F-4F38-4DCD-AEF2-A072181FD7EA}" type="pres">
      <dgm:prSet presAssocID="{58FF46FB-368D-4E9C-A650-0513B8879DA8}" presName="EmptyPane" presStyleCnt="0"/>
      <dgm:spPr/>
    </dgm:pt>
    <dgm:pt modelId="{C4141E5A-36DD-43A9-9E8C-1E6D2ECC4BD8}" type="pres">
      <dgm:prSet presAssocID="{CFA40740-0682-470C-AD5A-CFF53CD12BD2}" presName="spaceBetweenRectangles" presStyleLbl="fgAcc1" presStyleIdx="0" presStyleCnt="4"/>
      <dgm:spPr/>
    </dgm:pt>
    <dgm:pt modelId="{1FB332E9-0ADF-4D54-8A80-71EC522B1D97}" type="pres">
      <dgm:prSet presAssocID="{D05E1923-5021-40F7-B4EF-E582E23A699D}" presName="composite" presStyleCnt="0"/>
      <dgm:spPr/>
    </dgm:pt>
    <dgm:pt modelId="{32D2EF55-43CE-406E-B84A-638199093227}" type="pres">
      <dgm:prSet presAssocID="{D05E1923-5021-40F7-B4EF-E582E23A699D}" presName="Parent1" presStyleLbl="alignNode1" presStyleIdx="1" presStyleCnt="5">
        <dgm:presLayoutVars>
          <dgm:chMax val="1"/>
          <dgm:chPref val="1"/>
          <dgm:bulletEnabled val="1"/>
        </dgm:presLayoutVars>
      </dgm:prSet>
      <dgm:spPr/>
    </dgm:pt>
    <dgm:pt modelId="{C3F118D6-EDD3-4A5C-BBF5-51A6B7EF2F38}" type="pres">
      <dgm:prSet presAssocID="{D05E1923-5021-40F7-B4EF-E582E23A699D}" presName="Childtext1" presStyleLbl="revTx" presStyleIdx="1" presStyleCnt="5">
        <dgm:presLayoutVars>
          <dgm:chMax val="0"/>
          <dgm:chPref val="0"/>
          <dgm:bulletEnabled/>
        </dgm:presLayoutVars>
      </dgm:prSet>
      <dgm:spPr/>
    </dgm:pt>
    <dgm:pt modelId="{20296DEC-4107-455A-B325-08AE84439ED8}" type="pres">
      <dgm:prSet presAssocID="{D05E1923-5021-40F7-B4EF-E582E23A699D}" presName="ConnectLine" presStyleLbl="sibTrans1D1" presStyleIdx="1" presStyleCnt="5"/>
      <dgm:spPr>
        <a:noFill/>
        <a:ln w="12700" cap="flat" cmpd="sng" algn="ctr">
          <a:solidFill>
            <a:schemeClr val="dk2">
              <a:hueOff val="0"/>
              <a:satOff val="0"/>
              <a:lumOff val="0"/>
              <a:alphaOff val="0"/>
            </a:schemeClr>
          </a:solidFill>
          <a:prstDash val="dash"/>
          <a:miter lim="800000"/>
        </a:ln>
        <a:effectLst/>
      </dgm:spPr>
    </dgm:pt>
    <dgm:pt modelId="{9526ECA8-F5A8-4B2B-931C-EB9BBE636467}" type="pres">
      <dgm:prSet presAssocID="{D05E1923-5021-40F7-B4EF-E582E23A699D}" presName="ConnectLineEnd" presStyleLbl="node1" presStyleIdx="1" presStyleCnt="5"/>
      <dgm:spPr/>
    </dgm:pt>
    <dgm:pt modelId="{9EADE1DF-0C51-42B5-BABB-1175A8C0286B}" type="pres">
      <dgm:prSet presAssocID="{D05E1923-5021-40F7-B4EF-E582E23A699D}" presName="EmptyPane" presStyleCnt="0"/>
      <dgm:spPr/>
    </dgm:pt>
    <dgm:pt modelId="{58081B3A-E035-4568-BEA5-7E6194A1B575}" type="pres">
      <dgm:prSet presAssocID="{F020958C-EF86-4274-85F9-318F2792F7B6}" presName="spaceBetweenRectangles" presStyleLbl="fgAcc1" presStyleIdx="1" presStyleCnt="4"/>
      <dgm:spPr/>
    </dgm:pt>
    <dgm:pt modelId="{9079FB82-098F-4731-9133-FDA2478143E3}" type="pres">
      <dgm:prSet presAssocID="{FA8F44BD-C8C7-462C-9756-1EC498E86842}" presName="composite" presStyleCnt="0"/>
      <dgm:spPr/>
    </dgm:pt>
    <dgm:pt modelId="{F1C0C66C-1BBD-4DBB-B9AB-1B0DC14D83AC}" type="pres">
      <dgm:prSet presAssocID="{FA8F44BD-C8C7-462C-9756-1EC498E86842}" presName="Parent1" presStyleLbl="alignNode1" presStyleIdx="2" presStyleCnt="5">
        <dgm:presLayoutVars>
          <dgm:chMax val="1"/>
          <dgm:chPref val="1"/>
          <dgm:bulletEnabled val="1"/>
        </dgm:presLayoutVars>
      </dgm:prSet>
      <dgm:spPr/>
    </dgm:pt>
    <dgm:pt modelId="{C5C058A6-5319-4ACE-B0EE-DBEC1DFECDA6}" type="pres">
      <dgm:prSet presAssocID="{FA8F44BD-C8C7-462C-9756-1EC498E86842}" presName="Childtext1" presStyleLbl="revTx" presStyleIdx="2" presStyleCnt="5">
        <dgm:presLayoutVars>
          <dgm:chMax val="0"/>
          <dgm:chPref val="0"/>
          <dgm:bulletEnabled/>
        </dgm:presLayoutVars>
      </dgm:prSet>
      <dgm:spPr/>
    </dgm:pt>
    <dgm:pt modelId="{59E43111-7870-4A97-8E2B-08DC71BCC875}" type="pres">
      <dgm:prSet presAssocID="{FA8F44BD-C8C7-462C-9756-1EC498E86842}" presName="ConnectLine" presStyleLbl="sibTrans1D1" presStyleIdx="2" presStyleCnt="5"/>
      <dgm:spPr>
        <a:noFill/>
        <a:ln w="12700" cap="flat" cmpd="sng" algn="ctr">
          <a:solidFill>
            <a:schemeClr val="dk2">
              <a:hueOff val="0"/>
              <a:satOff val="0"/>
              <a:lumOff val="0"/>
              <a:alphaOff val="0"/>
            </a:schemeClr>
          </a:solidFill>
          <a:prstDash val="dash"/>
          <a:miter lim="800000"/>
        </a:ln>
        <a:effectLst/>
      </dgm:spPr>
    </dgm:pt>
    <dgm:pt modelId="{9D7ED20B-020B-41C2-9653-25CC71847424}" type="pres">
      <dgm:prSet presAssocID="{FA8F44BD-C8C7-462C-9756-1EC498E86842}" presName="ConnectLineEnd" presStyleLbl="node1" presStyleIdx="2" presStyleCnt="5"/>
      <dgm:spPr/>
    </dgm:pt>
    <dgm:pt modelId="{F4AE1ECD-B905-4D11-A46F-1FF292BCA3AC}" type="pres">
      <dgm:prSet presAssocID="{FA8F44BD-C8C7-462C-9756-1EC498E86842}" presName="EmptyPane" presStyleCnt="0"/>
      <dgm:spPr/>
    </dgm:pt>
    <dgm:pt modelId="{7DEE5C00-DC4A-4B76-A0C4-4CEDC6D9B7A3}" type="pres">
      <dgm:prSet presAssocID="{8C8A9736-03DA-4B1C-A590-10B4AD89452B}" presName="spaceBetweenRectangles" presStyleLbl="fgAcc1" presStyleIdx="2" presStyleCnt="4"/>
      <dgm:spPr/>
    </dgm:pt>
    <dgm:pt modelId="{0F3FC080-C134-4A6B-8912-C92B563F5719}" type="pres">
      <dgm:prSet presAssocID="{8BAB5E6F-A65E-41DB-A296-0818B0E49F7C}" presName="composite" presStyleCnt="0"/>
      <dgm:spPr/>
    </dgm:pt>
    <dgm:pt modelId="{546F857A-0B2A-49FA-9057-666235127130}" type="pres">
      <dgm:prSet presAssocID="{8BAB5E6F-A65E-41DB-A296-0818B0E49F7C}" presName="Parent1" presStyleLbl="alignNode1" presStyleIdx="3" presStyleCnt="5">
        <dgm:presLayoutVars>
          <dgm:chMax val="1"/>
          <dgm:chPref val="1"/>
          <dgm:bulletEnabled val="1"/>
        </dgm:presLayoutVars>
      </dgm:prSet>
      <dgm:spPr/>
    </dgm:pt>
    <dgm:pt modelId="{A217D667-AF7E-4F57-94A2-49E57064132D}" type="pres">
      <dgm:prSet presAssocID="{8BAB5E6F-A65E-41DB-A296-0818B0E49F7C}" presName="Childtext1" presStyleLbl="revTx" presStyleIdx="3" presStyleCnt="5">
        <dgm:presLayoutVars>
          <dgm:chMax val="0"/>
          <dgm:chPref val="0"/>
          <dgm:bulletEnabled/>
        </dgm:presLayoutVars>
      </dgm:prSet>
      <dgm:spPr/>
    </dgm:pt>
    <dgm:pt modelId="{72F46DD0-6112-40FE-A586-A2D1952041DB}" type="pres">
      <dgm:prSet presAssocID="{8BAB5E6F-A65E-41DB-A296-0818B0E49F7C}" presName="ConnectLine" presStyleLbl="sibTrans1D1" presStyleIdx="3" presStyleCnt="5"/>
      <dgm:spPr>
        <a:noFill/>
        <a:ln w="12700" cap="flat" cmpd="sng" algn="ctr">
          <a:solidFill>
            <a:schemeClr val="dk2">
              <a:hueOff val="0"/>
              <a:satOff val="0"/>
              <a:lumOff val="0"/>
              <a:alphaOff val="0"/>
            </a:schemeClr>
          </a:solidFill>
          <a:prstDash val="dash"/>
          <a:miter lim="800000"/>
        </a:ln>
        <a:effectLst/>
      </dgm:spPr>
    </dgm:pt>
    <dgm:pt modelId="{866E9E05-0751-4D49-9DD9-E43AD1BB3D41}" type="pres">
      <dgm:prSet presAssocID="{8BAB5E6F-A65E-41DB-A296-0818B0E49F7C}" presName="ConnectLineEnd" presStyleLbl="node1" presStyleIdx="3" presStyleCnt="5"/>
      <dgm:spPr/>
    </dgm:pt>
    <dgm:pt modelId="{A3895694-227C-49A6-890F-ED6281E11A3D}" type="pres">
      <dgm:prSet presAssocID="{8BAB5E6F-A65E-41DB-A296-0818B0E49F7C}" presName="EmptyPane" presStyleCnt="0"/>
      <dgm:spPr/>
    </dgm:pt>
    <dgm:pt modelId="{C51F427A-0802-49D6-A01C-38DF72EC516A}" type="pres">
      <dgm:prSet presAssocID="{B407F4C3-8FC9-4E91-A0EC-6B33713CC9A5}" presName="spaceBetweenRectangles" presStyleLbl="fgAcc1" presStyleIdx="3" presStyleCnt="4"/>
      <dgm:spPr/>
    </dgm:pt>
    <dgm:pt modelId="{270C63A5-E8F8-4B50-9859-7E97D69429FC}" type="pres">
      <dgm:prSet presAssocID="{8B9AF88A-E1F7-4D3A-905F-87228D6A8655}" presName="composite" presStyleCnt="0"/>
      <dgm:spPr/>
    </dgm:pt>
    <dgm:pt modelId="{25A18C58-EACD-470A-9521-7FB0F2253AF1}" type="pres">
      <dgm:prSet presAssocID="{8B9AF88A-E1F7-4D3A-905F-87228D6A8655}" presName="Parent1" presStyleLbl="alignNode1" presStyleIdx="4" presStyleCnt="5">
        <dgm:presLayoutVars>
          <dgm:chMax val="1"/>
          <dgm:chPref val="1"/>
          <dgm:bulletEnabled val="1"/>
        </dgm:presLayoutVars>
      </dgm:prSet>
      <dgm:spPr/>
    </dgm:pt>
    <dgm:pt modelId="{0F0F7165-97EA-4FC2-BFCF-855035BD5237}" type="pres">
      <dgm:prSet presAssocID="{8B9AF88A-E1F7-4D3A-905F-87228D6A8655}" presName="Childtext1" presStyleLbl="revTx" presStyleIdx="4" presStyleCnt="5">
        <dgm:presLayoutVars>
          <dgm:chMax val="0"/>
          <dgm:chPref val="0"/>
          <dgm:bulletEnabled/>
        </dgm:presLayoutVars>
      </dgm:prSet>
      <dgm:spPr/>
    </dgm:pt>
    <dgm:pt modelId="{7F8807AE-13CD-42C7-89A0-AA2D7E191DF8}" type="pres">
      <dgm:prSet presAssocID="{8B9AF88A-E1F7-4D3A-905F-87228D6A8655}" presName="ConnectLine" presStyleLbl="sibTrans1D1" presStyleIdx="4" presStyleCnt="5"/>
      <dgm:spPr>
        <a:noFill/>
        <a:ln w="12700" cap="flat" cmpd="sng" algn="ctr">
          <a:solidFill>
            <a:schemeClr val="dk2">
              <a:hueOff val="0"/>
              <a:satOff val="0"/>
              <a:lumOff val="0"/>
              <a:alphaOff val="0"/>
            </a:schemeClr>
          </a:solidFill>
          <a:prstDash val="dash"/>
          <a:miter lim="800000"/>
        </a:ln>
        <a:effectLst/>
      </dgm:spPr>
    </dgm:pt>
    <dgm:pt modelId="{258B267E-C462-4CF7-86E7-ACA0723076F0}" type="pres">
      <dgm:prSet presAssocID="{8B9AF88A-E1F7-4D3A-905F-87228D6A8655}" presName="ConnectLineEnd" presStyleLbl="node1" presStyleIdx="4" presStyleCnt="5"/>
      <dgm:spPr/>
    </dgm:pt>
    <dgm:pt modelId="{201F88B1-3B95-45F4-8594-4BE529468DD7}" type="pres">
      <dgm:prSet presAssocID="{8B9AF88A-E1F7-4D3A-905F-87228D6A8655}" presName="EmptyPane" presStyleCnt="0"/>
      <dgm:spPr/>
    </dgm:pt>
  </dgm:ptLst>
  <dgm:cxnLst>
    <dgm:cxn modelId="{EC136508-8AB8-4D1B-8DDE-DE6A464426B2}" srcId="{58FF46FB-368D-4E9C-A650-0513B8879DA8}" destId="{19467A81-ED5A-4DBA-A058-8C4018A791F1}" srcOrd="1" destOrd="0" parTransId="{9F0BBF98-4B03-4A5C-9EA9-758CC40FF8EC}" sibTransId="{FF938E1D-5074-4F25-ACF1-3D202938CF21}"/>
    <dgm:cxn modelId="{4A295121-6281-4471-918D-4043C857B906}" type="presOf" srcId="{EBA99A14-8794-4C67-9484-612624514530}" destId="{C5C058A6-5319-4ACE-B0EE-DBEC1DFECDA6}" srcOrd="0" destOrd="1" presId="urn:microsoft.com/office/officeart/2016/7/layout/HexagonTimeline"/>
    <dgm:cxn modelId="{6372FE24-C782-479B-8954-AC21B31EECA7}" type="presOf" srcId="{8B9AF88A-E1F7-4D3A-905F-87228D6A8655}" destId="{25A18C58-EACD-470A-9521-7FB0F2253AF1}" srcOrd="0" destOrd="0" presId="urn:microsoft.com/office/officeart/2016/7/layout/HexagonTimeline"/>
    <dgm:cxn modelId="{1B32EF2C-9DB5-4504-A9DA-B4956CC00208}" srcId="{FA8F44BD-C8C7-462C-9756-1EC498E86842}" destId="{EFEB4D61-3A9C-4140-977F-3C3F5C9EE9D1}" srcOrd="0" destOrd="0" parTransId="{57D352E4-0431-4F68-B8F1-61BFA34799AA}" sibTransId="{0ECC32B6-1E7C-4AA4-9DBF-D69B7C5E64A9}"/>
    <dgm:cxn modelId="{0D51BD2E-4619-469B-B233-EBAC3D4D0BA6}" srcId="{05A24E01-5535-46B9-A9A1-A9A07E639A88}" destId="{FA8F44BD-C8C7-462C-9756-1EC498E86842}" srcOrd="2" destOrd="0" parTransId="{F47063EE-4B58-4EDE-A4F2-A4BD81B82F21}" sibTransId="{8C8A9736-03DA-4B1C-A590-10B4AD89452B}"/>
    <dgm:cxn modelId="{A1F8D333-6E1B-4018-83ED-AA8ADAA3E166}" srcId="{8B9AF88A-E1F7-4D3A-905F-87228D6A8655}" destId="{D33602D4-AD91-444D-96BC-73556F5E323B}" srcOrd="1" destOrd="0" parTransId="{0BEFA8D3-2990-4A20-8F5D-0D24F1A6A5CD}" sibTransId="{FDC7CD23-6FE0-44FA-95C7-95CB5DD9D9E1}"/>
    <dgm:cxn modelId="{C5645B39-CB65-4A0A-B369-E455C3B827C3}" srcId="{05A24E01-5535-46B9-A9A1-A9A07E639A88}" destId="{58FF46FB-368D-4E9C-A650-0513B8879DA8}" srcOrd="0" destOrd="0" parTransId="{11DFA284-5E99-474D-BF05-364A45269DC7}" sibTransId="{CFA40740-0682-470C-AD5A-CFF53CD12BD2}"/>
    <dgm:cxn modelId="{56AAD45F-2AE7-41A3-BCB0-35AE30A03D8D}" type="presOf" srcId="{579089A8-5362-4BA4-9163-D19228C1808F}" destId="{C3F118D6-EDD3-4A5C-BBF5-51A6B7EF2F38}" srcOrd="0" destOrd="0" presId="urn:microsoft.com/office/officeart/2016/7/layout/HexagonTimeline"/>
    <dgm:cxn modelId="{13D7CA62-97C7-40AB-9501-40FCD2773151}" srcId="{FA8F44BD-C8C7-462C-9756-1EC498E86842}" destId="{EBA99A14-8794-4C67-9484-612624514530}" srcOrd="1" destOrd="0" parTransId="{08AD8FD5-5927-4915-8A1A-1DF302D45F35}" sibTransId="{2DFE6EB0-CC05-41D7-8D10-E9051A984183}"/>
    <dgm:cxn modelId="{B659504B-18E4-4D89-A17C-34ABB280AE52}" srcId="{58FF46FB-368D-4E9C-A650-0513B8879DA8}" destId="{9A875394-CA1E-4432-AEEB-9054FCFF5E0E}" srcOrd="0" destOrd="0" parTransId="{FCC92BDD-6EA3-421D-9DA8-7D3A12D003B6}" sibTransId="{0314452B-82A0-42F4-9551-DF00CFFC3580}"/>
    <dgm:cxn modelId="{66B49C6C-FAFD-47B4-BF22-05A295C23D4E}" srcId="{05A24E01-5535-46B9-A9A1-A9A07E639A88}" destId="{8BAB5E6F-A65E-41DB-A296-0818B0E49F7C}" srcOrd="3" destOrd="0" parTransId="{886842C6-3EFC-4BE7-B417-415595758830}" sibTransId="{B407F4C3-8FC9-4E91-A0EC-6B33713CC9A5}"/>
    <dgm:cxn modelId="{41C4546D-3E7F-42D2-A68A-5B2CCC91D293}" type="presOf" srcId="{D33602D4-AD91-444D-96BC-73556F5E323B}" destId="{0F0F7165-97EA-4FC2-BFCF-855035BD5237}" srcOrd="0" destOrd="1" presId="urn:microsoft.com/office/officeart/2016/7/layout/HexagonTimeline"/>
    <dgm:cxn modelId="{01BA6A71-0AC7-490F-89D7-38F01ACE98FD}" type="presOf" srcId="{EFEB4D61-3A9C-4140-977F-3C3F5C9EE9D1}" destId="{C5C058A6-5319-4ACE-B0EE-DBEC1DFECDA6}" srcOrd="0" destOrd="0" presId="urn:microsoft.com/office/officeart/2016/7/layout/HexagonTimeline"/>
    <dgm:cxn modelId="{15319551-A9EA-462E-845B-E5251E84291F}" srcId="{8B9AF88A-E1F7-4D3A-905F-87228D6A8655}" destId="{DF1ABFB3-B399-406F-91BD-DCDF9A38526B}" srcOrd="0" destOrd="0" parTransId="{78CB0E27-958C-4066-A189-8B36505E8204}" sibTransId="{70E4A1D3-514E-4327-991D-5CC9C6B41885}"/>
    <dgm:cxn modelId="{4876CF51-F110-4E25-8FD4-08D25B4B0AB8}" srcId="{D05E1923-5021-40F7-B4EF-E582E23A699D}" destId="{579089A8-5362-4BA4-9163-D19228C1808F}" srcOrd="0" destOrd="0" parTransId="{FB2DEB6E-B29F-4E51-960A-23ECC62EBF38}" sibTransId="{1C5328B1-AC18-4CF7-A034-BB0592F4A2A1}"/>
    <dgm:cxn modelId="{3D26F453-C448-4C84-88F0-46F527291FA2}" type="presOf" srcId="{19467A81-ED5A-4DBA-A058-8C4018A791F1}" destId="{EED27CC6-D583-4F61-8FBB-81292DD37014}" srcOrd="0" destOrd="1" presId="urn:microsoft.com/office/officeart/2016/7/layout/HexagonTimeline"/>
    <dgm:cxn modelId="{2617C475-F537-46A6-ADE1-4EB764853601}" srcId="{8BAB5E6F-A65E-41DB-A296-0818B0E49F7C}" destId="{332BC85C-1CF3-4F8F-ACB7-5B6D53744AE1}" srcOrd="0" destOrd="0" parTransId="{99F218FD-90FE-450E-A368-B3E3677E74E8}" sibTransId="{8D1CC686-B05C-4470-A959-236CC9C8BB70}"/>
    <dgm:cxn modelId="{5A503985-63A8-4C17-9294-756CDBFE5D5B}" srcId="{8BAB5E6F-A65E-41DB-A296-0818B0E49F7C}" destId="{42305D65-E3BF-415F-A111-BC4B6337BB64}" srcOrd="1" destOrd="0" parTransId="{B79B5492-7820-40F6-9DC2-5D5EE1CB9A66}" sibTransId="{82E64FE5-32BD-46A5-864D-6ACE139AAAA4}"/>
    <dgm:cxn modelId="{CDDCCC8A-F228-4A96-B732-80B7F1C06B27}" type="presOf" srcId="{42305D65-E3BF-415F-A111-BC4B6337BB64}" destId="{A217D667-AF7E-4F57-94A2-49E57064132D}" srcOrd="0" destOrd="1" presId="urn:microsoft.com/office/officeart/2016/7/layout/HexagonTimeline"/>
    <dgm:cxn modelId="{CEFCD791-8B85-415A-BD84-F2CC21760D97}" type="presOf" srcId="{DF1ABFB3-B399-406F-91BD-DCDF9A38526B}" destId="{0F0F7165-97EA-4FC2-BFCF-855035BD5237}" srcOrd="0" destOrd="0" presId="urn:microsoft.com/office/officeart/2016/7/layout/HexagonTimeline"/>
    <dgm:cxn modelId="{30395298-FD5D-4AC1-90A5-25F0455D96B6}" type="presOf" srcId="{05A24E01-5535-46B9-A9A1-A9A07E639A88}" destId="{87C6671B-E614-4ED1-B12A-42F99CD4628C}" srcOrd="0" destOrd="0" presId="urn:microsoft.com/office/officeart/2016/7/layout/HexagonTimeline"/>
    <dgm:cxn modelId="{1E67E599-5E76-400C-9BF3-76D8F470A16E}" type="presOf" srcId="{D05E1923-5021-40F7-B4EF-E582E23A699D}" destId="{32D2EF55-43CE-406E-B84A-638199093227}" srcOrd="0" destOrd="0" presId="urn:microsoft.com/office/officeart/2016/7/layout/HexagonTimeline"/>
    <dgm:cxn modelId="{F391A7AA-3346-4DC0-AC2A-D0C66C97A00D}" type="presOf" srcId="{332BC85C-1CF3-4F8F-ACB7-5B6D53744AE1}" destId="{A217D667-AF7E-4F57-94A2-49E57064132D}" srcOrd="0" destOrd="0" presId="urn:microsoft.com/office/officeart/2016/7/layout/HexagonTimeline"/>
    <dgm:cxn modelId="{E8DA71B4-457E-40A6-900D-AED4149B45BF}" srcId="{D05E1923-5021-40F7-B4EF-E582E23A699D}" destId="{B7B0B250-F8DC-497C-96EA-244925F6F44F}" srcOrd="1" destOrd="0" parTransId="{452E4D8A-F41F-4B5A-86BB-1BE2008FE51D}" sibTransId="{6A47E57C-4779-42BD-882A-7D209F0354CA}"/>
    <dgm:cxn modelId="{A4B161B8-B753-417C-89AE-524BD133DECD}" type="presOf" srcId="{58FF46FB-368D-4E9C-A650-0513B8879DA8}" destId="{C8F70ADF-3B21-4F77-B7A7-659ECEE2CC1E}" srcOrd="0" destOrd="0" presId="urn:microsoft.com/office/officeart/2016/7/layout/HexagonTimeline"/>
    <dgm:cxn modelId="{2E52E9BC-D25D-42CD-945D-0B8060DC13EE}" type="presOf" srcId="{FA8F44BD-C8C7-462C-9756-1EC498E86842}" destId="{F1C0C66C-1BBD-4DBB-B9AB-1B0DC14D83AC}" srcOrd="0" destOrd="0" presId="urn:microsoft.com/office/officeart/2016/7/layout/HexagonTimeline"/>
    <dgm:cxn modelId="{72C4D6D9-419A-42C1-A76D-84599F65BB08}" srcId="{05A24E01-5535-46B9-A9A1-A9A07E639A88}" destId="{D05E1923-5021-40F7-B4EF-E582E23A699D}" srcOrd="1" destOrd="0" parTransId="{FD6C5CD2-9CED-4BE6-89CD-A5A5CCE63B3E}" sibTransId="{F020958C-EF86-4274-85F9-318F2792F7B6}"/>
    <dgm:cxn modelId="{741C1CEA-5D8D-4ADF-B98F-49BDA2D6C65A}" type="presOf" srcId="{8BAB5E6F-A65E-41DB-A296-0818B0E49F7C}" destId="{546F857A-0B2A-49FA-9057-666235127130}" srcOrd="0" destOrd="0" presId="urn:microsoft.com/office/officeart/2016/7/layout/HexagonTimeline"/>
    <dgm:cxn modelId="{043AFBF0-2604-427C-B1C7-C4662CCB60E5}" type="presOf" srcId="{B7B0B250-F8DC-497C-96EA-244925F6F44F}" destId="{C3F118D6-EDD3-4A5C-BBF5-51A6B7EF2F38}" srcOrd="0" destOrd="1" presId="urn:microsoft.com/office/officeart/2016/7/layout/HexagonTimeline"/>
    <dgm:cxn modelId="{E1474FF3-8E3C-4B30-985C-CE88BA0FE324}" srcId="{05A24E01-5535-46B9-A9A1-A9A07E639A88}" destId="{8B9AF88A-E1F7-4D3A-905F-87228D6A8655}" srcOrd="4" destOrd="0" parTransId="{933A8FED-7B84-4ED0-B6AA-2EE26A89B8EA}" sibTransId="{F11DD6EC-352C-4A0E-84AA-FEBE2F06BCF9}"/>
    <dgm:cxn modelId="{0F7EA8FA-0BE1-40BB-BA72-71EE410C14F9}" type="presOf" srcId="{9A875394-CA1E-4432-AEEB-9054FCFF5E0E}" destId="{EED27CC6-D583-4F61-8FBB-81292DD37014}" srcOrd="0" destOrd="0" presId="urn:microsoft.com/office/officeart/2016/7/layout/HexagonTimeline"/>
    <dgm:cxn modelId="{8C904B58-C96F-4B6D-B991-8B41CEF2820E}" type="presParOf" srcId="{87C6671B-E614-4ED1-B12A-42F99CD4628C}" destId="{05AB8339-BC11-4DE6-8738-314C3040493A}" srcOrd="0" destOrd="0" presId="urn:microsoft.com/office/officeart/2016/7/layout/HexagonTimeline"/>
    <dgm:cxn modelId="{AB90B578-04DB-4B25-BC54-C95A75DE3BEE}" type="presParOf" srcId="{05AB8339-BC11-4DE6-8738-314C3040493A}" destId="{C8F70ADF-3B21-4F77-B7A7-659ECEE2CC1E}" srcOrd="0" destOrd="0" presId="urn:microsoft.com/office/officeart/2016/7/layout/HexagonTimeline"/>
    <dgm:cxn modelId="{FEAB595A-9DFE-42F8-B427-4DFE4F7FBF8E}" type="presParOf" srcId="{05AB8339-BC11-4DE6-8738-314C3040493A}" destId="{EED27CC6-D583-4F61-8FBB-81292DD37014}" srcOrd="1" destOrd="0" presId="urn:microsoft.com/office/officeart/2016/7/layout/HexagonTimeline"/>
    <dgm:cxn modelId="{229CE876-7DDF-49BC-BA7A-96D68A8E3C2A}" type="presParOf" srcId="{05AB8339-BC11-4DE6-8738-314C3040493A}" destId="{63C956B5-5C03-4697-9938-6DFD591F6125}" srcOrd="2" destOrd="0" presId="urn:microsoft.com/office/officeart/2016/7/layout/HexagonTimeline"/>
    <dgm:cxn modelId="{1C6609EF-3FC9-4C66-AABA-87D76A4A920C}" type="presParOf" srcId="{05AB8339-BC11-4DE6-8738-314C3040493A}" destId="{5E9ABC6F-B4B1-4EFB-A9AB-5B17B038C4FC}" srcOrd="3" destOrd="0" presId="urn:microsoft.com/office/officeart/2016/7/layout/HexagonTimeline"/>
    <dgm:cxn modelId="{1499A98A-7130-4AB6-BBDE-A7BC327F7C4C}" type="presParOf" srcId="{05AB8339-BC11-4DE6-8738-314C3040493A}" destId="{C082378F-4F38-4DCD-AEF2-A072181FD7EA}" srcOrd="4" destOrd="0" presId="urn:microsoft.com/office/officeart/2016/7/layout/HexagonTimeline"/>
    <dgm:cxn modelId="{6094D99D-F92C-4B91-A744-7C5EDB1BDC98}" type="presParOf" srcId="{87C6671B-E614-4ED1-B12A-42F99CD4628C}" destId="{C4141E5A-36DD-43A9-9E8C-1E6D2ECC4BD8}" srcOrd="1" destOrd="0" presId="urn:microsoft.com/office/officeart/2016/7/layout/HexagonTimeline"/>
    <dgm:cxn modelId="{9638BA91-BF80-4B2A-A26B-B97C88B3DFAA}" type="presParOf" srcId="{87C6671B-E614-4ED1-B12A-42F99CD4628C}" destId="{1FB332E9-0ADF-4D54-8A80-71EC522B1D97}" srcOrd="2" destOrd="0" presId="urn:microsoft.com/office/officeart/2016/7/layout/HexagonTimeline"/>
    <dgm:cxn modelId="{31218EB8-A103-4AFC-A5B1-9865F3E255AD}" type="presParOf" srcId="{1FB332E9-0ADF-4D54-8A80-71EC522B1D97}" destId="{32D2EF55-43CE-406E-B84A-638199093227}" srcOrd="0" destOrd="0" presId="urn:microsoft.com/office/officeart/2016/7/layout/HexagonTimeline"/>
    <dgm:cxn modelId="{234E7E4F-449B-4D53-96CA-93BE2EE19BFE}" type="presParOf" srcId="{1FB332E9-0ADF-4D54-8A80-71EC522B1D97}" destId="{C3F118D6-EDD3-4A5C-BBF5-51A6B7EF2F38}" srcOrd="1" destOrd="0" presId="urn:microsoft.com/office/officeart/2016/7/layout/HexagonTimeline"/>
    <dgm:cxn modelId="{0AD925F1-B128-49AA-8791-5B7F45DDFEC6}" type="presParOf" srcId="{1FB332E9-0ADF-4D54-8A80-71EC522B1D97}" destId="{20296DEC-4107-455A-B325-08AE84439ED8}" srcOrd="2" destOrd="0" presId="urn:microsoft.com/office/officeart/2016/7/layout/HexagonTimeline"/>
    <dgm:cxn modelId="{22D1D382-C80D-4C01-89C3-50EDA7B00406}" type="presParOf" srcId="{1FB332E9-0ADF-4D54-8A80-71EC522B1D97}" destId="{9526ECA8-F5A8-4B2B-931C-EB9BBE636467}" srcOrd="3" destOrd="0" presId="urn:microsoft.com/office/officeart/2016/7/layout/HexagonTimeline"/>
    <dgm:cxn modelId="{A38A3C79-F1F8-4023-A214-24BDE019BE92}" type="presParOf" srcId="{1FB332E9-0ADF-4D54-8A80-71EC522B1D97}" destId="{9EADE1DF-0C51-42B5-BABB-1175A8C0286B}" srcOrd="4" destOrd="0" presId="urn:microsoft.com/office/officeart/2016/7/layout/HexagonTimeline"/>
    <dgm:cxn modelId="{32D646A1-C263-4CC2-AE2F-7A69FDD314DF}" type="presParOf" srcId="{87C6671B-E614-4ED1-B12A-42F99CD4628C}" destId="{58081B3A-E035-4568-BEA5-7E6194A1B575}" srcOrd="3" destOrd="0" presId="urn:microsoft.com/office/officeart/2016/7/layout/HexagonTimeline"/>
    <dgm:cxn modelId="{4CE09681-744B-46AF-93B9-E34B9D15DE25}" type="presParOf" srcId="{87C6671B-E614-4ED1-B12A-42F99CD4628C}" destId="{9079FB82-098F-4731-9133-FDA2478143E3}" srcOrd="4" destOrd="0" presId="urn:microsoft.com/office/officeart/2016/7/layout/HexagonTimeline"/>
    <dgm:cxn modelId="{B38F422D-11A7-4791-8AF7-1D7D708D2B7B}" type="presParOf" srcId="{9079FB82-098F-4731-9133-FDA2478143E3}" destId="{F1C0C66C-1BBD-4DBB-B9AB-1B0DC14D83AC}" srcOrd="0" destOrd="0" presId="urn:microsoft.com/office/officeart/2016/7/layout/HexagonTimeline"/>
    <dgm:cxn modelId="{F5489E2F-F224-474A-B74D-23BA45105518}" type="presParOf" srcId="{9079FB82-098F-4731-9133-FDA2478143E3}" destId="{C5C058A6-5319-4ACE-B0EE-DBEC1DFECDA6}" srcOrd="1" destOrd="0" presId="urn:microsoft.com/office/officeart/2016/7/layout/HexagonTimeline"/>
    <dgm:cxn modelId="{C57CD8C4-A927-4F32-96AF-73152E3D5698}" type="presParOf" srcId="{9079FB82-098F-4731-9133-FDA2478143E3}" destId="{59E43111-7870-4A97-8E2B-08DC71BCC875}" srcOrd="2" destOrd="0" presId="urn:microsoft.com/office/officeart/2016/7/layout/HexagonTimeline"/>
    <dgm:cxn modelId="{FFD9C65D-9C6F-4428-B3D5-1E3520F3A896}" type="presParOf" srcId="{9079FB82-098F-4731-9133-FDA2478143E3}" destId="{9D7ED20B-020B-41C2-9653-25CC71847424}" srcOrd="3" destOrd="0" presId="urn:microsoft.com/office/officeart/2016/7/layout/HexagonTimeline"/>
    <dgm:cxn modelId="{FCD528A9-C0B7-4F55-A82E-5BF2521D6276}" type="presParOf" srcId="{9079FB82-098F-4731-9133-FDA2478143E3}" destId="{F4AE1ECD-B905-4D11-A46F-1FF292BCA3AC}" srcOrd="4" destOrd="0" presId="urn:microsoft.com/office/officeart/2016/7/layout/HexagonTimeline"/>
    <dgm:cxn modelId="{D79DDB65-C318-4A0D-8D35-9B75F39628CA}" type="presParOf" srcId="{87C6671B-E614-4ED1-B12A-42F99CD4628C}" destId="{7DEE5C00-DC4A-4B76-A0C4-4CEDC6D9B7A3}" srcOrd="5" destOrd="0" presId="urn:microsoft.com/office/officeart/2016/7/layout/HexagonTimeline"/>
    <dgm:cxn modelId="{A0BEAD21-8C9A-4D6C-B21A-28FD28A8C147}" type="presParOf" srcId="{87C6671B-E614-4ED1-B12A-42F99CD4628C}" destId="{0F3FC080-C134-4A6B-8912-C92B563F5719}" srcOrd="6" destOrd="0" presId="urn:microsoft.com/office/officeart/2016/7/layout/HexagonTimeline"/>
    <dgm:cxn modelId="{95C2D5AF-5FA5-45F6-93CF-29EF478E4B6E}" type="presParOf" srcId="{0F3FC080-C134-4A6B-8912-C92B563F5719}" destId="{546F857A-0B2A-49FA-9057-666235127130}" srcOrd="0" destOrd="0" presId="urn:microsoft.com/office/officeart/2016/7/layout/HexagonTimeline"/>
    <dgm:cxn modelId="{3640DDA3-EB31-4CB5-80DF-30BF52CE7701}" type="presParOf" srcId="{0F3FC080-C134-4A6B-8912-C92B563F5719}" destId="{A217D667-AF7E-4F57-94A2-49E57064132D}" srcOrd="1" destOrd="0" presId="urn:microsoft.com/office/officeart/2016/7/layout/HexagonTimeline"/>
    <dgm:cxn modelId="{9A104DAB-3D50-417E-9C5A-77E6E1669F56}" type="presParOf" srcId="{0F3FC080-C134-4A6B-8912-C92B563F5719}" destId="{72F46DD0-6112-40FE-A586-A2D1952041DB}" srcOrd="2" destOrd="0" presId="urn:microsoft.com/office/officeart/2016/7/layout/HexagonTimeline"/>
    <dgm:cxn modelId="{A378DE40-36E8-4B7B-B1C1-14B56DC2A741}" type="presParOf" srcId="{0F3FC080-C134-4A6B-8912-C92B563F5719}" destId="{866E9E05-0751-4D49-9DD9-E43AD1BB3D41}" srcOrd="3" destOrd="0" presId="urn:microsoft.com/office/officeart/2016/7/layout/HexagonTimeline"/>
    <dgm:cxn modelId="{B0915E99-2026-43DE-B4B4-FE947C85D819}" type="presParOf" srcId="{0F3FC080-C134-4A6B-8912-C92B563F5719}" destId="{A3895694-227C-49A6-890F-ED6281E11A3D}" srcOrd="4" destOrd="0" presId="urn:microsoft.com/office/officeart/2016/7/layout/HexagonTimeline"/>
    <dgm:cxn modelId="{59F47F4B-EFEB-486C-87EE-936CD29DCE18}" type="presParOf" srcId="{87C6671B-E614-4ED1-B12A-42F99CD4628C}" destId="{C51F427A-0802-49D6-A01C-38DF72EC516A}" srcOrd="7" destOrd="0" presId="urn:microsoft.com/office/officeart/2016/7/layout/HexagonTimeline"/>
    <dgm:cxn modelId="{D1E4D59B-25CE-420F-98E1-76B7CD00DD35}" type="presParOf" srcId="{87C6671B-E614-4ED1-B12A-42F99CD4628C}" destId="{270C63A5-E8F8-4B50-9859-7E97D69429FC}" srcOrd="8" destOrd="0" presId="urn:microsoft.com/office/officeart/2016/7/layout/HexagonTimeline"/>
    <dgm:cxn modelId="{08F019B5-9D61-4936-B3AF-CED2E9A4ACA6}" type="presParOf" srcId="{270C63A5-E8F8-4B50-9859-7E97D69429FC}" destId="{25A18C58-EACD-470A-9521-7FB0F2253AF1}" srcOrd="0" destOrd="0" presId="urn:microsoft.com/office/officeart/2016/7/layout/HexagonTimeline"/>
    <dgm:cxn modelId="{3E52342C-6807-4FD2-9634-A22227E95FEC}" type="presParOf" srcId="{270C63A5-E8F8-4B50-9859-7E97D69429FC}" destId="{0F0F7165-97EA-4FC2-BFCF-855035BD5237}" srcOrd="1" destOrd="0" presId="urn:microsoft.com/office/officeart/2016/7/layout/HexagonTimeline"/>
    <dgm:cxn modelId="{1C828110-AC53-4E73-9C1C-135BF2483606}" type="presParOf" srcId="{270C63A5-E8F8-4B50-9859-7E97D69429FC}" destId="{7F8807AE-13CD-42C7-89A0-AA2D7E191DF8}" srcOrd="2" destOrd="0" presId="urn:microsoft.com/office/officeart/2016/7/layout/HexagonTimeline"/>
    <dgm:cxn modelId="{FC5D624D-02B9-4478-8AFF-7033AFCC61B2}" type="presParOf" srcId="{270C63A5-E8F8-4B50-9859-7E97D69429FC}" destId="{258B267E-C462-4CF7-86E7-ACA0723076F0}" srcOrd="3" destOrd="0" presId="urn:microsoft.com/office/officeart/2016/7/layout/HexagonTimeline"/>
    <dgm:cxn modelId="{388F9C7E-129B-491B-AC23-00F59862F0E7}" type="presParOf" srcId="{270C63A5-E8F8-4B50-9859-7E97D69429FC}" destId="{201F88B1-3B95-45F4-8594-4BE529468DD7}"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B275D-8553-0846-A316-484B7B291C97}">
      <dsp:nvSpPr>
        <dsp:cNvPr id="0" name=""/>
        <dsp:cNvSpPr/>
      </dsp:nvSpPr>
      <dsp:spPr>
        <a:xfrm>
          <a:off x="0"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rtl="0">
            <a:lnSpc>
              <a:spcPct val="90000"/>
            </a:lnSpc>
            <a:spcBef>
              <a:spcPct val="0"/>
            </a:spcBef>
            <a:spcAft>
              <a:spcPct val="35000"/>
            </a:spcAft>
            <a:buNone/>
          </a:pPr>
          <a:r>
            <a:rPr lang="en-US" sz="2000" kern="1200" dirty="0">
              <a:latin typeface="Tenorite"/>
            </a:rPr>
            <a:t>Eligibility</a:t>
          </a:r>
        </a:p>
        <a:p>
          <a:pPr marL="0" lvl="1" indent="-114300" algn="ctr" defTabSz="622300" rtl="0">
            <a:lnSpc>
              <a:spcPct val="90000"/>
            </a:lnSpc>
            <a:spcBef>
              <a:spcPct val="0"/>
            </a:spcBef>
            <a:spcAft>
              <a:spcPct val="15000"/>
            </a:spcAft>
            <a:buNone/>
          </a:pPr>
          <a:r>
            <a:rPr lang="en-US" sz="1400" kern="1200" dirty="0">
              <a:latin typeface="Tenorite"/>
            </a:rPr>
            <a:t>Patients are screened for age &amp; insurance status</a:t>
          </a:r>
        </a:p>
      </dsp:txBody>
      <dsp:txXfrm>
        <a:off x="0" y="1576348"/>
        <a:ext cx="1892456" cy="1576348"/>
      </dsp:txXfrm>
    </dsp:sp>
    <dsp:sp modelId="{A126BA88-D0F9-AF4A-A7BA-0638E32B45F8}">
      <dsp:nvSpPr>
        <dsp:cNvPr id="0" name=""/>
        <dsp:cNvSpPr/>
      </dsp:nvSpPr>
      <dsp:spPr>
        <a:xfrm>
          <a:off x="532154"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DFF6703-D32F-9E47-96B8-A304C47CCB78}">
      <dsp:nvSpPr>
        <dsp:cNvPr id="0" name=""/>
        <dsp:cNvSpPr/>
      </dsp:nvSpPr>
      <dsp:spPr>
        <a:xfrm>
          <a:off x="1946788"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rtl="0">
            <a:lnSpc>
              <a:spcPct val="90000"/>
            </a:lnSpc>
            <a:spcBef>
              <a:spcPct val="0"/>
            </a:spcBef>
            <a:spcAft>
              <a:spcPct val="35000"/>
            </a:spcAft>
            <a:buNone/>
          </a:pPr>
          <a:r>
            <a:rPr lang="en-US" sz="2000" kern="1200" dirty="0">
              <a:latin typeface="Tenorite"/>
            </a:rPr>
            <a:t>Procurement of Vaccination Records</a:t>
          </a:r>
        </a:p>
        <a:p>
          <a:pPr marL="0" lvl="1" indent="-114300" algn="ctr" defTabSz="622300" rtl="0">
            <a:lnSpc>
              <a:spcPct val="90000"/>
            </a:lnSpc>
            <a:spcBef>
              <a:spcPct val="0"/>
            </a:spcBef>
            <a:spcAft>
              <a:spcPct val="15000"/>
            </a:spcAft>
            <a:buNone/>
          </a:pPr>
          <a:r>
            <a:rPr lang="en-US" sz="1400" kern="1200" dirty="0">
              <a:latin typeface="Tenorite"/>
            </a:rPr>
            <a:t>Patients are asked to provide all historic vaccination records </a:t>
          </a:r>
          <a:endParaRPr lang="en-US" sz="1400" kern="1200" dirty="0"/>
        </a:p>
      </dsp:txBody>
      <dsp:txXfrm>
        <a:off x="1946788" y="1576348"/>
        <a:ext cx="1892456" cy="1576348"/>
      </dsp:txXfrm>
    </dsp:sp>
    <dsp:sp modelId="{EFEB790C-BD5C-F54D-9993-F81422A8AD8E}">
      <dsp:nvSpPr>
        <dsp:cNvPr id="0" name=""/>
        <dsp:cNvSpPr/>
      </dsp:nvSpPr>
      <dsp:spPr>
        <a:xfrm>
          <a:off x="2481384"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34ABADC-97F5-A547-823D-7594A86D79D3}">
      <dsp:nvSpPr>
        <dsp:cNvPr id="0" name=""/>
        <dsp:cNvSpPr/>
      </dsp:nvSpPr>
      <dsp:spPr>
        <a:xfrm>
          <a:off x="3901903"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rtl="0">
            <a:lnSpc>
              <a:spcPct val="90000"/>
            </a:lnSpc>
            <a:spcBef>
              <a:spcPct val="0"/>
            </a:spcBef>
            <a:spcAft>
              <a:spcPct val="35000"/>
            </a:spcAft>
            <a:buNone/>
          </a:pPr>
          <a:r>
            <a:rPr lang="en-US" sz="2000" b="1" i="0" kern="1200" dirty="0">
              <a:latin typeface="Trade Gothic Next HvyCd" panose="020F0502020204030204" pitchFamily="34" charset="0"/>
            </a:rPr>
            <a:t>Translation of Vaccination Records</a:t>
          </a:r>
        </a:p>
        <a:p>
          <a:pPr marL="0" lvl="1" indent="-114300" algn="ctr" defTabSz="622300" rtl="0">
            <a:lnSpc>
              <a:spcPct val="90000"/>
            </a:lnSpc>
            <a:spcBef>
              <a:spcPct val="0"/>
            </a:spcBef>
            <a:spcAft>
              <a:spcPct val="15000"/>
            </a:spcAft>
            <a:buNone/>
          </a:pPr>
          <a:r>
            <a:rPr lang="en-US" sz="1400" kern="1200" dirty="0">
              <a:latin typeface="Tenorite"/>
            </a:rPr>
            <a:t>Meet with ECRNs to decipher medical records</a:t>
          </a:r>
        </a:p>
        <a:p>
          <a:pPr marL="0" lvl="1" indent="-114300" algn="ctr" defTabSz="622300">
            <a:lnSpc>
              <a:spcPct val="90000"/>
            </a:lnSpc>
            <a:spcBef>
              <a:spcPct val="0"/>
            </a:spcBef>
            <a:spcAft>
              <a:spcPct val="15000"/>
            </a:spcAft>
            <a:buNone/>
          </a:pPr>
          <a:endParaRPr lang="en-US" sz="1400" kern="1200" dirty="0">
            <a:latin typeface="Tenorite"/>
          </a:endParaRPr>
        </a:p>
      </dsp:txBody>
      <dsp:txXfrm>
        <a:off x="3901903" y="1576348"/>
        <a:ext cx="1892456" cy="1576348"/>
      </dsp:txXfrm>
    </dsp:sp>
    <dsp:sp modelId="{CC076D56-4BB0-7246-9039-788AB439DAF0}">
      <dsp:nvSpPr>
        <dsp:cNvPr id="0" name=""/>
        <dsp:cNvSpPr/>
      </dsp:nvSpPr>
      <dsp:spPr>
        <a:xfrm>
          <a:off x="4430614"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8C9BA8-C3B3-F947-915F-EE2FD2FCA9A5}">
      <dsp:nvSpPr>
        <dsp:cNvPr id="0" name=""/>
        <dsp:cNvSpPr/>
      </dsp:nvSpPr>
      <dsp:spPr>
        <a:xfrm>
          <a:off x="5847689"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rtl="0">
            <a:lnSpc>
              <a:spcPct val="90000"/>
            </a:lnSpc>
            <a:spcBef>
              <a:spcPct val="0"/>
            </a:spcBef>
            <a:spcAft>
              <a:spcPct val="35000"/>
            </a:spcAft>
            <a:buNone/>
          </a:pPr>
          <a:r>
            <a:rPr lang="en-US" sz="2000" kern="1200" dirty="0">
              <a:latin typeface="Tenorite"/>
            </a:rPr>
            <a:t>Vaccination Record Overview</a:t>
          </a:r>
        </a:p>
        <a:p>
          <a:pPr marL="0" lvl="1" indent="-114300" algn="ctr" defTabSz="622300" rtl="0">
            <a:lnSpc>
              <a:spcPct val="90000"/>
            </a:lnSpc>
            <a:spcBef>
              <a:spcPct val="0"/>
            </a:spcBef>
            <a:spcAft>
              <a:spcPct val="15000"/>
            </a:spcAft>
            <a:buNone/>
          </a:pPr>
          <a:r>
            <a:rPr lang="en-US" sz="1400" kern="1200" dirty="0">
              <a:latin typeface="Tenorite"/>
            </a:rPr>
            <a:t>Meet with ECRNs to determine what vaccines are required based on vaccination records</a:t>
          </a:r>
          <a:endParaRPr lang="en-US" sz="1400" kern="1200" dirty="0"/>
        </a:p>
      </dsp:txBody>
      <dsp:txXfrm>
        <a:off x="5847689" y="1576348"/>
        <a:ext cx="1892456" cy="1576348"/>
      </dsp:txXfrm>
    </dsp:sp>
    <dsp:sp modelId="{FDF2BC93-305C-D94B-A6C2-ED9CE7F40C2F}">
      <dsp:nvSpPr>
        <dsp:cNvPr id="0" name=""/>
        <dsp:cNvSpPr/>
      </dsp:nvSpPr>
      <dsp:spPr>
        <a:xfrm>
          <a:off x="6379844"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C20AF0-FA1E-3C4A-AD07-551A27BE2B92}">
      <dsp:nvSpPr>
        <dsp:cNvPr id="0" name=""/>
        <dsp:cNvSpPr/>
      </dsp:nvSpPr>
      <dsp:spPr>
        <a:xfrm>
          <a:off x="7796918" y="0"/>
          <a:ext cx="1892456" cy="3940870"/>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rtl="0">
            <a:lnSpc>
              <a:spcPct val="90000"/>
            </a:lnSpc>
            <a:spcBef>
              <a:spcPct val="0"/>
            </a:spcBef>
            <a:spcAft>
              <a:spcPct val="35000"/>
            </a:spcAft>
            <a:buNone/>
          </a:pPr>
          <a:r>
            <a:rPr lang="en-US" sz="2000" b="0" u="none" kern="1200" dirty="0">
              <a:solidFill>
                <a:schemeClr val="bg1"/>
              </a:solidFill>
              <a:latin typeface="Tenorite"/>
            </a:rPr>
            <a:t>Clinic Day</a:t>
          </a:r>
        </a:p>
        <a:p>
          <a:pPr marL="0" lvl="1" indent="-114300" algn="ctr" defTabSz="622300" rtl="0">
            <a:lnSpc>
              <a:spcPct val="90000"/>
            </a:lnSpc>
            <a:spcBef>
              <a:spcPct val="0"/>
            </a:spcBef>
            <a:spcAft>
              <a:spcPct val="15000"/>
            </a:spcAft>
            <a:buNone/>
          </a:pPr>
          <a:r>
            <a:rPr lang="en-US" sz="1400" kern="1200" dirty="0">
              <a:latin typeface="Tenorite"/>
            </a:rPr>
            <a:t>Patients are rescreened for VFC program eligibility, vaccinated, and are provided a proof of vaccination </a:t>
          </a:r>
        </a:p>
      </dsp:txBody>
      <dsp:txXfrm>
        <a:off x="7796918" y="1576348"/>
        <a:ext cx="1892456" cy="1576348"/>
      </dsp:txXfrm>
    </dsp:sp>
    <dsp:sp modelId="{916140F0-4F43-9F45-8310-FCCA12DDE514}">
      <dsp:nvSpPr>
        <dsp:cNvPr id="0" name=""/>
        <dsp:cNvSpPr/>
      </dsp:nvSpPr>
      <dsp:spPr>
        <a:xfrm>
          <a:off x="8329073" y="478533"/>
          <a:ext cx="828146" cy="82814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07607C-A87A-3347-81F6-106C527DBD58}">
      <dsp:nvSpPr>
        <dsp:cNvPr id="0" name=""/>
        <dsp:cNvSpPr/>
      </dsp:nvSpPr>
      <dsp:spPr>
        <a:xfrm>
          <a:off x="400054" y="3040375"/>
          <a:ext cx="8914225" cy="591130"/>
        </a:xfrm>
        <a:prstGeom prst="leftRightArrow">
          <a:avLst/>
        </a:prstGeom>
        <a:solidFill>
          <a:schemeClr val="accent2">
            <a:tint val="40000"/>
            <a:hueOff val="0"/>
            <a:satOff val="0"/>
            <a:lumOff val="0"/>
            <a:alpha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70ADF-3B21-4F77-B7A7-659ECEE2CC1E}">
      <dsp:nvSpPr>
        <dsp:cNvPr id="0" name=""/>
        <dsp:cNvSpPr/>
      </dsp:nvSpPr>
      <dsp:spPr>
        <a:xfrm>
          <a:off x="274943" y="1919723"/>
          <a:ext cx="1407858" cy="523560"/>
        </a:xfrm>
        <a:prstGeom prst="homePlate">
          <a:avLst>
            <a:gd name="adj" fmla="val 4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bg1"/>
              </a:solidFill>
              <a:latin typeface="Tenorite"/>
            </a:rPr>
            <a:t>Tuesday, February 6</a:t>
          </a:r>
        </a:p>
      </dsp:txBody>
      <dsp:txXfrm>
        <a:off x="274943" y="1919723"/>
        <a:ext cx="1303146" cy="523560"/>
      </dsp:txXfrm>
    </dsp:sp>
    <dsp:sp modelId="{EED27CC6-D583-4F61-8FBB-81292DD37014}">
      <dsp:nvSpPr>
        <dsp:cNvPr id="0" name=""/>
        <dsp:cNvSpPr/>
      </dsp:nvSpPr>
      <dsp:spPr>
        <a:xfrm>
          <a:off x="1193" y="0"/>
          <a:ext cx="1955358" cy="139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Tenorite"/>
            </a:rPr>
            <a:t>38 Conger St, Bloomfield</a:t>
          </a:r>
        </a:p>
        <a:p>
          <a:pPr marL="0" lvl="0" indent="0" algn="ctr" defTabSz="533400">
            <a:lnSpc>
              <a:spcPct val="90000"/>
            </a:lnSpc>
            <a:spcBef>
              <a:spcPct val="0"/>
            </a:spcBef>
            <a:spcAft>
              <a:spcPct val="35000"/>
            </a:spcAft>
            <a:buNone/>
          </a:pPr>
          <a:r>
            <a:rPr lang="en-US" sz="1200" b="0" kern="1200" dirty="0">
              <a:solidFill>
                <a:schemeClr val="bg1"/>
              </a:solidFill>
              <a:latin typeface="Tenorite"/>
            </a:rPr>
            <a:t>3 PM – 7 PM   </a:t>
          </a:r>
        </a:p>
      </dsp:txBody>
      <dsp:txXfrm>
        <a:off x="1193" y="0"/>
        <a:ext cx="1955358" cy="1396162"/>
      </dsp:txXfrm>
    </dsp:sp>
    <dsp:sp modelId="{C4141E5A-36DD-43A9-9E8C-1E6D2ECC4BD8}">
      <dsp:nvSpPr>
        <dsp:cNvPr id="0" name=""/>
        <dsp:cNvSpPr/>
      </dsp:nvSpPr>
      <dsp:spPr>
        <a:xfrm>
          <a:off x="1682802" y="2181504"/>
          <a:ext cx="547500" cy="0"/>
        </a:xfrm>
        <a:custGeom>
          <a:avLst/>
          <a:gdLst/>
          <a:ahLst/>
          <a:cxnLst/>
          <a:rect l="0" t="0" r="0" b="0"/>
          <a:pathLst>
            <a:path>
              <a:moveTo>
                <a:pt x="0" y="0"/>
              </a:moveTo>
              <a:lnTo>
                <a:pt x="547500" y="0"/>
              </a:lnTo>
            </a:path>
          </a:pathLst>
        </a:cu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C956B5-5C03-4697-9938-6DFD591F6125}">
      <dsp:nvSpPr>
        <dsp:cNvPr id="0" name=""/>
        <dsp:cNvSpPr/>
      </dsp:nvSpPr>
      <dsp:spPr>
        <a:xfrm>
          <a:off x="978873" y="1483422"/>
          <a:ext cx="0" cy="436300"/>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E9ABC6F-B4B1-4EFB-A9AB-5B17B038C4FC}">
      <dsp:nvSpPr>
        <dsp:cNvPr id="0" name=""/>
        <dsp:cNvSpPr/>
      </dsp:nvSpPr>
      <dsp:spPr>
        <a:xfrm>
          <a:off x="935243" y="1396162"/>
          <a:ext cx="87260" cy="8726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D2EF55-43CE-406E-B84A-638199093227}">
      <dsp:nvSpPr>
        <dsp:cNvPr id="0" name=""/>
        <dsp:cNvSpPr/>
      </dsp:nvSpPr>
      <dsp:spPr>
        <a:xfrm>
          <a:off x="2230302" y="1919723"/>
          <a:ext cx="1407858" cy="523560"/>
        </a:xfrm>
        <a:prstGeom prst="hexagon">
          <a:avLst>
            <a:gd name="adj" fmla="val 40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enorite"/>
            </a:rPr>
            <a:t>Wednesday, February 21</a:t>
          </a:r>
        </a:p>
      </dsp:txBody>
      <dsp:txXfrm>
        <a:off x="2417432" y="1989313"/>
        <a:ext cx="1033599" cy="384380"/>
      </dsp:txXfrm>
    </dsp:sp>
    <dsp:sp modelId="{C3F118D6-EDD3-4A5C-BBF5-51A6B7EF2F38}">
      <dsp:nvSpPr>
        <dsp:cNvPr id="0" name=""/>
        <dsp:cNvSpPr/>
      </dsp:nvSpPr>
      <dsp:spPr>
        <a:xfrm>
          <a:off x="1956552" y="2966845"/>
          <a:ext cx="1955358" cy="139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t" anchorCtr="1">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Tenorite"/>
            </a:rPr>
            <a:t>291</a:t>
          </a:r>
          <a:r>
            <a:rPr lang="en-US" sz="1200" kern="1200" dirty="0">
              <a:solidFill>
                <a:schemeClr val="bg1"/>
              </a:solidFill>
              <a:latin typeface="Tenorite"/>
            </a:rPr>
            <a:t> Union Ave, Irvington</a:t>
          </a:r>
          <a:endParaRPr lang="en-US" sz="1200" kern="1200" dirty="0">
            <a:solidFill>
              <a:schemeClr val="bg1"/>
            </a:solidFill>
          </a:endParaRPr>
        </a:p>
        <a:p>
          <a:pPr marL="0" lvl="0" indent="0" algn="ctr" defTabSz="533400">
            <a:lnSpc>
              <a:spcPct val="90000"/>
            </a:lnSpc>
            <a:spcBef>
              <a:spcPct val="0"/>
            </a:spcBef>
            <a:spcAft>
              <a:spcPct val="35000"/>
            </a:spcAft>
            <a:buNone/>
          </a:pPr>
          <a:r>
            <a:rPr lang="en-US" sz="1200" b="0" kern="1200" dirty="0">
              <a:solidFill>
                <a:schemeClr val="bg1"/>
              </a:solidFill>
              <a:latin typeface="Calibri"/>
              <a:cs typeface="Calibri"/>
            </a:rPr>
            <a:t>3 PM – 7 PM </a:t>
          </a:r>
          <a:endParaRPr lang="en-US" sz="1200" b="0" kern="1200" dirty="0">
            <a:solidFill>
              <a:schemeClr val="bg1"/>
            </a:solidFill>
            <a:latin typeface="Tenorite"/>
          </a:endParaRPr>
        </a:p>
      </dsp:txBody>
      <dsp:txXfrm>
        <a:off x="1956552" y="2966845"/>
        <a:ext cx="1955358" cy="1396162"/>
      </dsp:txXfrm>
    </dsp:sp>
    <dsp:sp modelId="{58081B3A-E035-4568-BEA5-7E6194A1B575}">
      <dsp:nvSpPr>
        <dsp:cNvPr id="0" name=""/>
        <dsp:cNvSpPr/>
      </dsp:nvSpPr>
      <dsp:spPr>
        <a:xfrm>
          <a:off x="3638161" y="2181504"/>
          <a:ext cx="547500" cy="0"/>
        </a:xfrm>
        <a:custGeom>
          <a:avLst/>
          <a:gdLst/>
          <a:ahLst/>
          <a:cxnLst/>
          <a:rect l="0" t="0" r="0" b="0"/>
          <a:pathLst>
            <a:path>
              <a:moveTo>
                <a:pt x="0" y="0"/>
              </a:moveTo>
              <a:lnTo>
                <a:pt x="547500" y="0"/>
              </a:lnTo>
            </a:path>
          </a:pathLst>
        </a:cu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96DEC-4107-455A-B325-08AE84439ED8}">
      <dsp:nvSpPr>
        <dsp:cNvPr id="0" name=""/>
        <dsp:cNvSpPr/>
      </dsp:nvSpPr>
      <dsp:spPr>
        <a:xfrm>
          <a:off x="2934232" y="2443284"/>
          <a:ext cx="0" cy="436300"/>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526ECA8-F5A8-4B2B-931C-EB9BBE636467}">
      <dsp:nvSpPr>
        <dsp:cNvPr id="0" name=""/>
        <dsp:cNvSpPr/>
      </dsp:nvSpPr>
      <dsp:spPr>
        <a:xfrm>
          <a:off x="2890602" y="2879585"/>
          <a:ext cx="87260" cy="8726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C0C66C-1BBD-4DBB-B9AB-1B0DC14D83AC}">
      <dsp:nvSpPr>
        <dsp:cNvPr id="0" name=""/>
        <dsp:cNvSpPr/>
      </dsp:nvSpPr>
      <dsp:spPr>
        <a:xfrm>
          <a:off x="4185661" y="1919723"/>
          <a:ext cx="1407858" cy="523560"/>
        </a:xfrm>
        <a:prstGeom prst="hexagon">
          <a:avLst>
            <a:gd name="adj" fmla="val 40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enorite"/>
            </a:rPr>
            <a:t>Tuesday, March 5</a:t>
          </a:r>
        </a:p>
      </dsp:txBody>
      <dsp:txXfrm>
        <a:off x="4372791" y="1989313"/>
        <a:ext cx="1033599" cy="384380"/>
      </dsp:txXfrm>
    </dsp:sp>
    <dsp:sp modelId="{C5C058A6-5319-4ACE-B0EE-DBEC1DFECDA6}">
      <dsp:nvSpPr>
        <dsp:cNvPr id="0" name=""/>
        <dsp:cNvSpPr/>
      </dsp:nvSpPr>
      <dsp:spPr>
        <a:xfrm>
          <a:off x="3911911" y="0"/>
          <a:ext cx="1955358" cy="139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Tenorite"/>
            </a:rPr>
            <a:t>38</a:t>
          </a:r>
          <a:r>
            <a:rPr lang="en-US" sz="1200" kern="1200" dirty="0">
              <a:solidFill>
                <a:schemeClr val="bg1"/>
              </a:solidFill>
              <a:latin typeface="Tenorite"/>
            </a:rPr>
            <a:t> Conger St, Bloomfield</a:t>
          </a:r>
          <a:endParaRPr lang="en-US" sz="1200" kern="1200" dirty="0">
            <a:solidFill>
              <a:schemeClr val="bg1"/>
            </a:solidFill>
          </a:endParaRPr>
        </a:p>
        <a:p>
          <a:pPr marL="0" lvl="0" indent="0" algn="ctr" defTabSz="533400">
            <a:lnSpc>
              <a:spcPct val="90000"/>
            </a:lnSpc>
            <a:spcBef>
              <a:spcPct val="0"/>
            </a:spcBef>
            <a:spcAft>
              <a:spcPct val="35000"/>
            </a:spcAft>
            <a:buNone/>
          </a:pPr>
          <a:r>
            <a:rPr lang="en-US" sz="1200" b="0" kern="1200" dirty="0">
              <a:solidFill>
                <a:schemeClr val="bg1"/>
              </a:solidFill>
              <a:latin typeface="Calibri"/>
              <a:cs typeface="Calibri"/>
            </a:rPr>
            <a:t>3 PM – 7 PM </a:t>
          </a:r>
          <a:endParaRPr lang="en-US" sz="1200" b="0" kern="1200" dirty="0">
            <a:solidFill>
              <a:schemeClr val="bg1"/>
            </a:solidFill>
            <a:latin typeface="Tenorite"/>
          </a:endParaRPr>
        </a:p>
      </dsp:txBody>
      <dsp:txXfrm>
        <a:off x="3911911" y="0"/>
        <a:ext cx="1955358" cy="1396162"/>
      </dsp:txXfrm>
    </dsp:sp>
    <dsp:sp modelId="{7DEE5C00-DC4A-4B76-A0C4-4CEDC6D9B7A3}">
      <dsp:nvSpPr>
        <dsp:cNvPr id="0" name=""/>
        <dsp:cNvSpPr/>
      </dsp:nvSpPr>
      <dsp:spPr>
        <a:xfrm>
          <a:off x="5593520" y="2181504"/>
          <a:ext cx="547500" cy="0"/>
        </a:xfrm>
        <a:custGeom>
          <a:avLst/>
          <a:gdLst/>
          <a:ahLst/>
          <a:cxnLst/>
          <a:rect l="0" t="0" r="0" b="0"/>
          <a:pathLst>
            <a:path>
              <a:moveTo>
                <a:pt x="0" y="0"/>
              </a:moveTo>
              <a:lnTo>
                <a:pt x="547500" y="0"/>
              </a:lnTo>
            </a:path>
          </a:pathLst>
        </a:cu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43111-7870-4A97-8E2B-08DC71BCC875}">
      <dsp:nvSpPr>
        <dsp:cNvPr id="0" name=""/>
        <dsp:cNvSpPr/>
      </dsp:nvSpPr>
      <dsp:spPr>
        <a:xfrm>
          <a:off x="4889590" y="1483422"/>
          <a:ext cx="0" cy="436300"/>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D7ED20B-020B-41C2-9653-25CC71847424}">
      <dsp:nvSpPr>
        <dsp:cNvPr id="0" name=""/>
        <dsp:cNvSpPr/>
      </dsp:nvSpPr>
      <dsp:spPr>
        <a:xfrm>
          <a:off x="4845960" y="1396162"/>
          <a:ext cx="87260" cy="8726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F857A-0B2A-49FA-9057-666235127130}">
      <dsp:nvSpPr>
        <dsp:cNvPr id="0" name=""/>
        <dsp:cNvSpPr/>
      </dsp:nvSpPr>
      <dsp:spPr>
        <a:xfrm>
          <a:off x="6141020" y="1919723"/>
          <a:ext cx="1407858" cy="523560"/>
        </a:xfrm>
        <a:prstGeom prst="hexagon">
          <a:avLst>
            <a:gd name="adj" fmla="val 40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enorite"/>
            </a:rPr>
            <a:t>Wednesday, March 20</a:t>
          </a:r>
        </a:p>
      </dsp:txBody>
      <dsp:txXfrm>
        <a:off x="6328150" y="1989313"/>
        <a:ext cx="1033599" cy="384380"/>
      </dsp:txXfrm>
    </dsp:sp>
    <dsp:sp modelId="{A217D667-AF7E-4F57-94A2-49E57064132D}">
      <dsp:nvSpPr>
        <dsp:cNvPr id="0" name=""/>
        <dsp:cNvSpPr/>
      </dsp:nvSpPr>
      <dsp:spPr>
        <a:xfrm>
          <a:off x="5867270" y="2966845"/>
          <a:ext cx="1955358" cy="139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t" anchorCtr="1">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Tenorite"/>
            </a:rPr>
            <a:t>291</a:t>
          </a:r>
          <a:r>
            <a:rPr lang="en-US" sz="1200" kern="1200" dirty="0">
              <a:solidFill>
                <a:schemeClr val="bg1"/>
              </a:solidFill>
              <a:latin typeface="Tenorite"/>
            </a:rPr>
            <a:t> Union Ave, Irvington</a:t>
          </a:r>
          <a:endParaRPr lang="en-US" sz="1200" kern="1200" dirty="0">
            <a:solidFill>
              <a:schemeClr val="bg1"/>
            </a:solidFill>
          </a:endParaRPr>
        </a:p>
        <a:p>
          <a:pPr marL="0" lvl="0" indent="0" algn="ctr" defTabSz="533400">
            <a:lnSpc>
              <a:spcPct val="90000"/>
            </a:lnSpc>
            <a:spcBef>
              <a:spcPct val="0"/>
            </a:spcBef>
            <a:spcAft>
              <a:spcPct val="35000"/>
            </a:spcAft>
            <a:buNone/>
          </a:pPr>
          <a:r>
            <a:rPr lang="en-US" sz="1200" b="0" kern="1200" dirty="0">
              <a:solidFill>
                <a:schemeClr val="bg1"/>
              </a:solidFill>
              <a:latin typeface="Calibri"/>
              <a:cs typeface="Calibri"/>
            </a:rPr>
            <a:t>3 PM – 7 PM </a:t>
          </a:r>
          <a:endParaRPr lang="en-US" sz="1200" b="0" kern="1200" dirty="0">
            <a:solidFill>
              <a:schemeClr val="bg1"/>
            </a:solidFill>
            <a:latin typeface="Tenorite"/>
          </a:endParaRPr>
        </a:p>
      </dsp:txBody>
      <dsp:txXfrm>
        <a:off x="5867270" y="2966845"/>
        <a:ext cx="1955358" cy="1396162"/>
      </dsp:txXfrm>
    </dsp:sp>
    <dsp:sp modelId="{C51F427A-0802-49D6-A01C-38DF72EC516A}">
      <dsp:nvSpPr>
        <dsp:cNvPr id="0" name=""/>
        <dsp:cNvSpPr/>
      </dsp:nvSpPr>
      <dsp:spPr>
        <a:xfrm>
          <a:off x="7548879" y="2181504"/>
          <a:ext cx="547500" cy="0"/>
        </a:xfrm>
        <a:custGeom>
          <a:avLst/>
          <a:gdLst/>
          <a:ahLst/>
          <a:cxnLst/>
          <a:rect l="0" t="0" r="0" b="0"/>
          <a:pathLst>
            <a:path>
              <a:moveTo>
                <a:pt x="0" y="0"/>
              </a:moveTo>
              <a:lnTo>
                <a:pt x="547500" y="0"/>
              </a:lnTo>
            </a:path>
          </a:pathLst>
        </a:cu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46DD0-6112-40FE-A586-A2D1952041DB}">
      <dsp:nvSpPr>
        <dsp:cNvPr id="0" name=""/>
        <dsp:cNvSpPr/>
      </dsp:nvSpPr>
      <dsp:spPr>
        <a:xfrm>
          <a:off x="6844949" y="2443284"/>
          <a:ext cx="0" cy="436300"/>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66E9E05-0751-4D49-9DD9-E43AD1BB3D41}">
      <dsp:nvSpPr>
        <dsp:cNvPr id="0" name=""/>
        <dsp:cNvSpPr/>
      </dsp:nvSpPr>
      <dsp:spPr>
        <a:xfrm>
          <a:off x="6801319" y="2879585"/>
          <a:ext cx="87260" cy="8726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18C58-EACD-470A-9521-7FB0F2253AF1}">
      <dsp:nvSpPr>
        <dsp:cNvPr id="0" name=""/>
        <dsp:cNvSpPr/>
      </dsp:nvSpPr>
      <dsp:spPr>
        <a:xfrm rot="10800000">
          <a:off x="8096379" y="1919723"/>
          <a:ext cx="1407858" cy="523560"/>
        </a:xfrm>
        <a:prstGeom prst="homePlate">
          <a:avLst>
            <a:gd name="adj" fmla="val 4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Tenorite"/>
            </a:rPr>
            <a:t>Tuesday, April 2</a:t>
          </a:r>
        </a:p>
      </dsp:txBody>
      <dsp:txXfrm rot="10800000">
        <a:off x="8201091" y="1919723"/>
        <a:ext cx="1303146" cy="523560"/>
      </dsp:txXfrm>
    </dsp:sp>
    <dsp:sp modelId="{0F0F7165-97EA-4FC2-BFCF-855035BD5237}">
      <dsp:nvSpPr>
        <dsp:cNvPr id="0" name=""/>
        <dsp:cNvSpPr/>
      </dsp:nvSpPr>
      <dsp:spPr>
        <a:xfrm>
          <a:off x="7822629" y="0"/>
          <a:ext cx="1955358" cy="139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Tenorite"/>
            </a:rPr>
            <a:t>38 Conger St, Bloomfield</a:t>
          </a:r>
          <a:endParaRPr lang="en-US" sz="1200" b="1" kern="1200" dirty="0">
            <a:solidFill>
              <a:schemeClr val="bg1"/>
            </a:solidFill>
            <a:latin typeface="Tenorite"/>
          </a:endParaRPr>
        </a:p>
        <a:p>
          <a:pPr marL="0" lvl="0" indent="0" algn="ctr" defTabSz="533400">
            <a:lnSpc>
              <a:spcPct val="90000"/>
            </a:lnSpc>
            <a:spcBef>
              <a:spcPct val="0"/>
            </a:spcBef>
            <a:spcAft>
              <a:spcPct val="35000"/>
            </a:spcAft>
            <a:buNone/>
          </a:pPr>
          <a:r>
            <a:rPr lang="en-US" sz="1200" b="0" kern="1200" dirty="0">
              <a:solidFill>
                <a:schemeClr val="bg1"/>
              </a:solidFill>
              <a:latin typeface="Calibri"/>
              <a:cs typeface="Calibri"/>
            </a:rPr>
            <a:t>3 PM – 7 PM </a:t>
          </a:r>
          <a:endParaRPr lang="en-US" sz="1200" b="0" kern="1200" dirty="0">
            <a:solidFill>
              <a:schemeClr val="bg1"/>
            </a:solidFill>
            <a:latin typeface="Tenorite"/>
          </a:endParaRPr>
        </a:p>
      </dsp:txBody>
      <dsp:txXfrm>
        <a:off x="7822629" y="0"/>
        <a:ext cx="1955358" cy="1396162"/>
      </dsp:txXfrm>
    </dsp:sp>
    <dsp:sp modelId="{7F8807AE-13CD-42C7-89A0-AA2D7E191DF8}">
      <dsp:nvSpPr>
        <dsp:cNvPr id="0" name=""/>
        <dsp:cNvSpPr/>
      </dsp:nvSpPr>
      <dsp:spPr>
        <a:xfrm>
          <a:off x="8800308" y="1483422"/>
          <a:ext cx="0" cy="436300"/>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58B267E-C462-4CF7-86E7-ACA0723076F0}">
      <dsp:nvSpPr>
        <dsp:cNvPr id="0" name=""/>
        <dsp:cNvSpPr/>
      </dsp:nvSpPr>
      <dsp:spPr>
        <a:xfrm>
          <a:off x="8756678" y="1396162"/>
          <a:ext cx="87260" cy="8726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Bio on Uzma </a:t>
            </a:r>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a:p>
        </p:txBody>
      </p:sp>
    </p:spTree>
    <p:extLst>
      <p:ext uri="{BB962C8B-B14F-4D97-AF65-F5344CB8AC3E}">
        <p14:creationId xmlns:p14="http://schemas.microsoft.com/office/powerpoint/2010/main" val="4277085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18</a:t>
            </a:fld>
            <a:endParaRPr lang="en-US"/>
          </a:p>
        </p:txBody>
      </p:sp>
    </p:spTree>
    <p:extLst>
      <p:ext uri="{BB962C8B-B14F-4D97-AF65-F5344CB8AC3E}">
        <p14:creationId xmlns:p14="http://schemas.microsoft.com/office/powerpoint/2010/main" val="87095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a:p>
        </p:txBody>
      </p:sp>
    </p:spTree>
    <p:extLst>
      <p:ext uri="{BB962C8B-B14F-4D97-AF65-F5344CB8AC3E}">
        <p14:creationId xmlns:p14="http://schemas.microsoft.com/office/powerpoint/2010/main" val="209973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endParaRPr lang="en-US" dirty="0">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22</a:t>
            </a:fld>
            <a:endParaRPr lang="en-US"/>
          </a:p>
        </p:txBody>
      </p:sp>
    </p:spTree>
    <p:extLst>
      <p:ext uri="{BB962C8B-B14F-4D97-AF65-F5344CB8AC3E}">
        <p14:creationId xmlns:p14="http://schemas.microsoft.com/office/powerpoint/2010/main" val="135841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 PRESENTATION</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a:p>
        </p:txBody>
      </p:sp>
    </p:spTree>
    <p:extLst>
      <p:ext uri="{BB962C8B-B14F-4D97-AF65-F5344CB8AC3E}">
        <p14:creationId xmlns:p14="http://schemas.microsoft.com/office/powerpoint/2010/main" val="293546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AE46C21D-EBB5-4F3D-B06D-166777189317}" type="datetime1">
              <a:rPr lang="en-US" smtClean="0"/>
              <a:t>1/29/2024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1DFFEA26-EB1D-498C-95CD-1ECE586790AA}" type="datetime1">
              <a:rPr lang="en-US" smtClean="0"/>
              <a:t>1/29/2024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539842EE-D56F-4F18-94E7-094CEF23F906}" type="datetime1">
              <a:rPr lang="en-US" smtClean="0"/>
              <a:t>1/29/2024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4470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FC34F-5D99-A1B2-093C-D0341768E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490F94-4EBE-F4FA-5F62-D2102AE8F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ECB2AE2-38AC-B5E4-AE02-47111884A95C}"/>
              </a:ext>
            </a:extLst>
          </p:cNvPr>
          <p:cNvSpPr>
            <a:spLocks noGrp="1"/>
          </p:cNvSpPr>
          <p:nvPr>
            <p:ph type="ftr" sz="quarter" idx="11"/>
          </p:nvPr>
        </p:nvSpPr>
        <p:spPr>
          <a:xfrm>
            <a:off x="2015413" y="6356350"/>
            <a:ext cx="8210938" cy="365125"/>
          </a:xfrm>
        </p:spPr>
        <p:txBody>
          <a:bodyPr/>
          <a:lstStyle/>
          <a:p>
            <a:endParaRPr lang="en-US" dirty="0"/>
          </a:p>
        </p:txBody>
      </p:sp>
      <p:pic>
        <p:nvPicPr>
          <p:cNvPr id="8" name="Picture 7" descr="A green outline of a state with purple text">
            <a:extLst>
              <a:ext uri="{FF2B5EF4-FFF2-40B4-BE49-F238E27FC236}">
                <a16:creationId xmlns:a16="http://schemas.microsoft.com/office/drawing/2014/main" id="{012E3C3C-4823-119E-5942-5CF265F524D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37061" y="0"/>
            <a:ext cx="1344168" cy="942392"/>
          </a:xfrm>
          <a:prstGeom prst="rect">
            <a:avLst/>
          </a:prstGeom>
        </p:spPr>
      </p:pic>
      <p:sp>
        <p:nvSpPr>
          <p:cNvPr id="4" name="Date Placeholder 3">
            <a:extLst>
              <a:ext uri="{FF2B5EF4-FFF2-40B4-BE49-F238E27FC236}">
                <a16:creationId xmlns:a16="http://schemas.microsoft.com/office/drawing/2014/main" id="{6D1F3BDC-488E-13BA-F374-74C2B1322152}"/>
              </a:ext>
            </a:extLst>
          </p:cNvPr>
          <p:cNvSpPr>
            <a:spLocks noGrp="1"/>
          </p:cNvSpPr>
          <p:nvPr>
            <p:ph type="dt" sz="half" idx="10"/>
          </p:nvPr>
        </p:nvSpPr>
        <p:spPr>
          <a:xfrm>
            <a:off x="838200" y="6356350"/>
            <a:ext cx="999931" cy="365125"/>
          </a:xfrm>
        </p:spPr>
        <p:txBody>
          <a:bodyPr/>
          <a:lstStyle>
            <a:lvl1pPr>
              <a:defRPr/>
            </a:lvl1pPr>
          </a:lstStyle>
          <a:p>
            <a:r>
              <a:rPr lang="en-US"/>
              <a:t>01/29/2024</a:t>
            </a:r>
            <a:endParaRPr lang="en-US" dirty="0"/>
          </a:p>
        </p:txBody>
      </p:sp>
      <p:sp>
        <p:nvSpPr>
          <p:cNvPr id="6" name="Slide Number Placeholder 5">
            <a:extLst>
              <a:ext uri="{FF2B5EF4-FFF2-40B4-BE49-F238E27FC236}">
                <a16:creationId xmlns:a16="http://schemas.microsoft.com/office/drawing/2014/main" id="{58C7F003-9962-384B-8FD0-FCAA65119765}"/>
              </a:ext>
            </a:extLst>
          </p:cNvPr>
          <p:cNvSpPr>
            <a:spLocks noGrp="1"/>
          </p:cNvSpPr>
          <p:nvPr>
            <p:ph type="sldNum" sz="quarter" idx="12"/>
          </p:nvPr>
        </p:nvSpPr>
        <p:spPr>
          <a:xfrm>
            <a:off x="10982130" y="6356350"/>
            <a:ext cx="371669" cy="365125"/>
          </a:xfrm>
        </p:spPr>
        <p:txBody>
          <a:bodyPr/>
          <a:lstStyle/>
          <a:p>
            <a:fld id="{693BD46D-EF7C-44A2-A4F3-207C1A9E94A5}" type="slidenum">
              <a:rPr lang="en-US" smtClean="0"/>
              <a:t>‹#›</a:t>
            </a:fld>
            <a:endParaRPr lang="en-US" dirty="0"/>
          </a:p>
        </p:txBody>
      </p:sp>
    </p:spTree>
    <p:extLst>
      <p:ext uri="{BB962C8B-B14F-4D97-AF65-F5344CB8AC3E}">
        <p14:creationId xmlns:p14="http://schemas.microsoft.com/office/powerpoint/2010/main" val="262855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9E60-88A7-7CE6-CF72-68B885CD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0F1FD6-3B54-2FD4-A87C-19E2BECE1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4998F-936E-FE02-47ED-92B36D3708B1}"/>
              </a:ext>
            </a:extLst>
          </p:cNvPr>
          <p:cNvSpPr>
            <a:spLocks noGrp="1"/>
          </p:cNvSpPr>
          <p:nvPr>
            <p:ph type="dt" sz="half" idx="10"/>
          </p:nvPr>
        </p:nvSpPr>
        <p:spPr>
          <a:xfrm>
            <a:off x="838200" y="6356350"/>
            <a:ext cx="943947" cy="365125"/>
          </a:xfrm>
        </p:spPr>
        <p:txBody>
          <a:bodyPr/>
          <a:lstStyle/>
          <a:p>
            <a:r>
              <a:rPr lang="en-US"/>
              <a:t>01/29/2024</a:t>
            </a:r>
          </a:p>
        </p:txBody>
      </p:sp>
      <p:sp>
        <p:nvSpPr>
          <p:cNvPr id="5" name="Footer Placeholder 4">
            <a:extLst>
              <a:ext uri="{FF2B5EF4-FFF2-40B4-BE49-F238E27FC236}">
                <a16:creationId xmlns:a16="http://schemas.microsoft.com/office/drawing/2014/main" id="{F5C6999D-4DFB-1BC6-513C-9A129007116F}"/>
              </a:ext>
            </a:extLst>
          </p:cNvPr>
          <p:cNvSpPr>
            <a:spLocks noGrp="1"/>
          </p:cNvSpPr>
          <p:nvPr>
            <p:ph type="ftr" sz="quarter" idx="11"/>
          </p:nvPr>
        </p:nvSpPr>
        <p:spPr>
          <a:xfrm>
            <a:off x="1987420" y="6356350"/>
            <a:ext cx="8229600" cy="365125"/>
          </a:xfrm>
        </p:spPr>
        <p:txBody>
          <a:bodyPr/>
          <a:lstStyle/>
          <a:p>
            <a:endParaRPr lang="en-US" dirty="0"/>
          </a:p>
        </p:txBody>
      </p:sp>
      <p:sp>
        <p:nvSpPr>
          <p:cNvPr id="6" name="Slide Number Placeholder 5">
            <a:extLst>
              <a:ext uri="{FF2B5EF4-FFF2-40B4-BE49-F238E27FC236}">
                <a16:creationId xmlns:a16="http://schemas.microsoft.com/office/drawing/2014/main" id="{DB1E8DF4-7FB7-E7CE-1BAE-CC008D680061}"/>
              </a:ext>
            </a:extLst>
          </p:cNvPr>
          <p:cNvSpPr>
            <a:spLocks noGrp="1"/>
          </p:cNvSpPr>
          <p:nvPr>
            <p:ph type="sldNum" sz="quarter" idx="12"/>
          </p:nvPr>
        </p:nvSpPr>
        <p:spPr>
          <a:xfrm>
            <a:off x="10888824" y="6356350"/>
            <a:ext cx="464976" cy="365125"/>
          </a:xfrm>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1464528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6C55-8D33-0C27-40BE-A7786EF6AF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15643A-4B44-202D-BBBC-744456AD24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B39201-DD0E-3750-C73A-47853204874B}"/>
              </a:ext>
            </a:extLst>
          </p:cNvPr>
          <p:cNvSpPr>
            <a:spLocks noGrp="1"/>
          </p:cNvSpPr>
          <p:nvPr>
            <p:ph type="dt" sz="half" idx="10"/>
          </p:nvPr>
        </p:nvSpPr>
        <p:spPr/>
        <p:txBody>
          <a:bodyPr/>
          <a:lstStyle/>
          <a:p>
            <a:r>
              <a:rPr lang="en-US"/>
              <a:t>01/29/2024</a:t>
            </a:r>
          </a:p>
        </p:txBody>
      </p:sp>
      <p:sp>
        <p:nvSpPr>
          <p:cNvPr id="5" name="Footer Placeholder 4">
            <a:extLst>
              <a:ext uri="{FF2B5EF4-FFF2-40B4-BE49-F238E27FC236}">
                <a16:creationId xmlns:a16="http://schemas.microsoft.com/office/drawing/2014/main" id="{D17D388B-2A32-BFCA-DF61-EDB0569D2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0C228-227D-36B5-11D8-4EE7FF40590C}"/>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1718420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6738-EBFC-FC16-8010-B145F0CD9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1805D7-2D8D-7ED8-71BA-B249796597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35EE7-0D00-21BA-11A4-E70FC483A0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40EF93-EBE8-09F9-1D9D-9C86754F334C}"/>
              </a:ext>
            </a:extLst>
          </p:cNvPr>
          <p:cNvSpPr>
            <a:spLocks noGrp="1"/>
          </p:cNvSpPr>
          <p:nvPr>
            <p:ph type="dt" sz="half" idx="10"/>
          </p:nvPr>
        </p:nvSpPr>
        <p:spPr/>
        <p:txBody>
          <a:bodyPr/>
          <a:lstStyle/>
          <a:p>
            <a:r>
              <a:rPr lang="en-US"/>
              <a:t>01/29/2024</a:t>
            </a:r>
          </a:p>
        </p:txBody>
      </p:sp>
      <p:sp>
        <p:nvSpPr>
          <p:cNvPr id="6" name="Footer Placeholder 5">
            <a:extLst>
              <a:ext uri="{FF2B5EF4-FFF2-40B4-BE49-F238E27FC236}">
                <a16:creationId xmlns:a16="http://schemas.microsoft.com/office/drawing/2014/main" id="{755807FF-4C9C-5D49-4C11-2BFE063AF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B7F6-B698-1EC6-5594-DE0203EDE225}"/>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2483830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56BE-8209-18CB-B93C-60A40CBAC8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2C4CE-4538-712A-B92D-FA3150721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AB55C0-A2F2-6DEA-3068-D519D5D35B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6921E-896D-FE20-7DE9-B7ACB0E736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C216F8-F2DE-98C9-6D52-51D18B584C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714A50-953F-E4A8-9A8B-3DC939C09FA4}"/>
              </a:ext>
            </a:extLst>
          </p:cNvPr>
          <p:cNvSpPr>
            <a:spLocks noGrp="1"/>
          </p:cNvSpPr>
          <p:nvPr>
            <p:ph type="dt" sz="half" idx="10"/>
          </p:nvPr>
        </p:nvSpPr>
        <p:spPr/>
        <p:txBody>
          <a:bodyPr/>
          <a:lstStyle/>
          <a:p>
            <a:r>
              <a:rPr lang="en-US"/>
              <a:t>01/29/2024</a:t>
            </a:r>
          </a:p>
        </p:txBody>
      </p:sp>
      <p:sp>
        <p:nvSpPr>
          <p:cNvPr id="8" name="Footer Placeholder 7">
            <a:extLst>
              <a:ext uri="{FF2B5EF4-FFF2-40B4-BE49-F238E27FC236}">
                <a16:creationId xmlns:a16="http://schemas.microsoft.com/office/drawing/2014/main" id="{E3569FA6-3FBF-33B2-724B-50F3CD90BA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35A275-9742-964E-FB3C-0784DD9FEC7B}"/>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1377696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D32B-BB81-27FB-EDFE-E9695D861B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EE1431-2AE8-5889-08A5-4F5C3013BABA}"/>
              </a:ext>
            </a:extLst>
          </p:cNvPr>
          <p:cNvSpPr>
            <a:spLocks noGrp="1"/>
          </p:cNvSpPr>
          <p:nvPr>
            <p:ph type="dt" sz="half" idx="10"/>
          </p:nvPr>
        </p:nvSpPr>
        <p:spPr/>
        <p:txBody>
          <a:bodyPr/>
          <a:lstStyle/>
          <a:p>
            <a:r>
              <a:rPr lang="en-US"/>
              <a:t>01/29/2024</a:t>
            </a:r>
          </a:p>
        </p:txBody>
      </p:sp>
      <p:sp>
        <p:nvSpPr>
          <p:cNvPr id="4" name="Footer Placeholder 3">
            <a:extLst>
              <a:ext uri="{FF2B5EF4-FFF2-40B4-BE49-F238E27FC236}">
                <a16:creationId xmlns:a16="http://schemas.microsoft.com/office/drawing/2014/main" id="{E53BA520-1C26-A72C-C11C-05CC62BC5C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015F63-ED07-50EE-F4F8-DE00B8418175}"/>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298589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45B08281-154C-4FEF-A6DF-18BA3AC0F374}" type="datetime1">
              <a:rPr lang="en-US" smtClean="0"/>
              <a:t>1/29/2024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45718-65F9-5E74-8CCC-B97760EE6D23}"/>
              </a:ext>
            </a:extLst>
          </p:cNvPr>
          <p:cNvSpPr>
            <a:spLocks noGrp="1"/>
          </p:cNvSpPr>
          <p:nvPr>
            <p:ph type="dt" sz="half" idx="10"/>
          </p:nvPr>
        </p:nvSpPr>
        <p:spPr/>
        <p:txBody>
          <a:bodyPr/>
          <a:lstStyle/>
          <a:p>
            <a:r>
              <a:rPr lang="en-US"/>
              <a:t>01/29/2024</a:t>
            </a:r>
          </a:p>
        </p:txBody>
      </p:sp>
      <p:sp>
        <p:nvSpPr>
          <p:cNvPr id="3" name="Footer Placeholder 2">
            <a:extLst>
              <a:ext uri="{FF2B5EF4-FFF2-40B4-BE49-F238E27FC236}">
                <a16:creationId xmlns:a16="http://schemas.microsoft.com/office/drawing/2014/main" id="{6E8E3547-330B-6369-FE22-77DD2A0C15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D6CC93-BBBD-6FA9-07CC-3DD56951CB3D}"/>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1344996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F6DF-1823-8CA3-DFB4-376B7B52F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028C59-4314-8B32-2BFD-2A01769286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12CE2-C51A-F2D3-0E25-3B1E301AD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D06C7-4BBC-0B9C-39B6-D0BE4902EE37}"/>
              </a:ext>
            </a:extLst>
          </p:cNvPr>
          <p:cNvSpPr>
            <a:spLocks noGrp="1"/>
          </p:cNvSpPr>
          <p:nvPr>
            <p:ph type="dt" sz="half" idx="10"/>
          </p:nvPr>
        </p:nvSpPr>
        <p:spPr/>
        <p:txBody>
          <a:bodyPr/>
          <a:lstStyle/>
          <a:p>
            <a:r>
              <a:rPr lang="en-US"/>
              <a:t>01/29/2024</a:t>
            </a:r>
          </a:p>
        </p:txBody>
      </p:sp>
      <p:sp>
        <p:nvSpPr>
          <p:cNvPr id="6" name="Footer Placeholder 5">
            <a:extLst>
              <a:ext uri="{FF2B5EF4-FFF2-40B4-BE49-F238E27FC236}">
                <a16:creationId xmlns:a16="http://schemas.microsoft.com/office/drawing/2014/main" id="{6494102E-A1AF-1DF9-CF79-97988E2F8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EFE88-3829-B4B8-CFCC-B866DBAE9F14}"/>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1791153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EE1A-6ACC-C50A-B59A-7B887E56B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76FDE-3982-7C8D-08DC-2937D4CC9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A7305D-D87C-2B45-0491-9729535F9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7594DF-8914-C922-9353-EF508576C27B}"/>
              </a:ext>
            </a:extLst>
          </p:cNvPr>
          <p:cNvSpPr>
            <a:spLocks noGrp="1"/>
          </p:cNvSpPr>
          <p:nvPr>
            <p:ph type="dt" sz="half" idx="10"/>
          </p:nvPr>
        </p:nvSpPr>
        <p:spPr/>
        <p:txBody>
          <a:bodyPr/>
          <a:lstStyle/>
          <a:p>
            <a:r>
              <a:rPr lang="en-US"/>
              <a:t>01/29/2024</a:t>
            </a:r>
          </a:p>
        </p:txBody>
      </p:sp>
      <p:sp>
        <p:nvSpPr>
          <p:cNvPr id="6" name="Footer Placeholder 5">
            <a:extLst>
              <a:ext uri="{FF2B5EF4-FFF2-40B4-BE49-F238E27FC236}">
                <a16:creationId xmlns:a16="http://schemas.microsoft.com/office/drawing/2014/main" id="{20789266-2242-6147-496E-D52FCC7FFE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88922-A397-9360-5A1B-64DFAF9EED2E}"/>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3580237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995F-FDE2-5B4F-80F8-4664A3439D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938DFA-1781-E0CE-3AC3-6CF8EC2AC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B5C08-4A49-876A-2115-40D93FD4B729}"/>
              </a:ext>
            </a:extLst>
          </p:cNvPr>
          <p:cNvSpPr>
            <a:spLocks noGrp="1"/>
          </p:cNvSpPr>
          <p:nvPr>
            <p:ph type="dt" sz="half" idx="10"/>
          </p:nvPr>
        </p:nvSpPr>
        <p:spPr/>
        <p:txBody>
          <a:bodyPr/>
          <a:lstStyle/>
          <a:p>
            <a:r>
              <a:rPr lang="en-US"/>
              <a:t>01/29/2024</a:t>
            </a:r>
          </a:p>
        </p:txBody>
      </p:sp>
      <p:sp>
        <p:nvSpPr>
          <p:cNvPr id="5" name="Footer Placeholder 4">
            <a:extLst>
              <a:ext uri="{FF2B5EF4-FFF2-40B4-BE49-F238E27FC236}">
                <a16:creationId xmlns:a16="http://schemas.microsoft.com/office/drawing/2014/main" id="{6A723406-EC61-54F8-4C71-500B57592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C1DD9-E031-4B3C-1F32-5A0D38431535}"/>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3315183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A2B895-EBAD-A7EA-A7FA-68AD7FAC27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BEF84-9A13-9B9C-3864-09726E6AF2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864D1-AE97-97F8-8E46-7799E5790552}"/>
              </a:ext>
            </a:extLst>
          </p:cNvPr>
          <p:cNvSpPr>
            <a:spLocks noGrp="1"/>
          </p:cNvSpPr>
          <p:nvPr>
            <p:ph type="dt" sz="half" idx="10"/>
          </p:nvPr>
        </p:nvSpPr>
        <p:spPr/>
        <p:txBody>
          <a:bodyPr/>
          <a:lstStyle/>
          <a:p>
            <a:r>
              <a:rPr lang="en-US"/>
              <a:t>01/29/2024</a:t>
            </a:r>
          </a:p>
        </p:txBody>
      </p:sp>
      <p:sp>
        <p:nvSpPr>
          <p:cNvPr id="5" name="Footer Placeholder 4">
            <a:extLst>
              <a:ext uri="{FF2B5EF4-FFF2-40B4-BE49-F238E27FC236}">
                <a16:creationId xmlns:a16="http://schemas.microsoft.com/office/drawing/2014/main" id="{5FDC6ABC-55A9-8796-AC96-3649C37D9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EB4C7-9FE5-69C4-E68D-B5621FE2D2CC}"/>
              </a:ext>
            </a:extLst>
          </p:cNvPr>
          <p:cNvSpPr>
            <a:spLocks noGrp="1"/>
          </p:cNvSpPr>
          <p:nvPr>
            <p:ph type="sldNum" sz="quarter" idx="12"/>
          </p:nvPr>
        </p:nvSpPr>
        <p:spPr/>
        <p:txBody>
          <a:bodyPr/>
          <a:lstStyle/>
          <a:p>
            <a:fld id="{693BD46D-EF7C-44A2-A4F3-207C1A9E94A5}" type="slidenum">
              <a:rPr lang="en-US" smtClean="0"/>
              <a:t>‹#›</a:t>
            </a:fld>
            <a:endParaRPr lang="en-US"/>
          </a:p>
        </p:txBody>
      </p:sp>
    </p:spTree>
    <p:extLst>
      <p:ext uri="{BB962C8B-B14F-4D97-AF65-F5344CB8AC3E}">
        <p14:creationId xmlns:p14="http://schemas.microsoft.com/office/powerpoint/2010/main" val="3182254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6088EC-8581-4962-A0BC-41FCE744D20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03D7-ED5D-4DA6-8167-22F03BFCF24C}"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8333" y="4419600"/>
            <a:ext cx="5077667" cy="838200"/>
          </a:xfrm>
          <a:prstGeom prst="rect">
            <a:avLst/>
          </a:prstGeom>
        </p:spPr>
      </p:pic>
    </p:spTree>
    <p:extLst>
      <p:ext uri="{BB962C8B-B14F-4D97-AF65-F5344CB8AC3E}">
        <p14:creationId xmlns:p14="http://schemas.microsoft.com/office/powerpoint/2010/main" val="574711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088EC-8581-4962-A0BC-41FCE744D20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03D7-ED5D-4DA6-8167-22F03BFCF24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6179859"/>
            <a:ext cx="3393440" cy="560175"/>
          </a:xfrm>
          <a:prstGeom prst="rect">
            <a:avLst/>
          </a:prstGeom>
        </p:spPr>
      </p:pic>
    </p:spTree>
    <p:extLst>
      <p:ext uri="{BB962C8B-B14F-4D97-AF65-F5344CB8AC3E}">
        <p14:creationId xmlns:p14="http://schemas.microsoft.com/office/powerpoint/2010/main" val="1340826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088EC-8581-4962-A0BC-41FCE744D20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03D7-ED5D-4DA6-8167-22F03BFCF24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6179859"/>
            <a:ext cx="3393440" cy="560175"/>
          </a:xfrm>
          <a:prstGeom prst="rect">
            <a:avLst/>
          </a:prstGeom>
        </p:spPr>
      </p:pic>
    </p:spTree>
    <p:extLst>
      <p:ext uri="{BB962C8B-B14F-4D97-AF65-F5344CB8AC3E}">
        <p14:creationId xmlns:p14="http://schemas.microsoft.com/office/powerpoint/2010/main" val="1022117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6088EC-8581-4962-A0BC-41FCE744D20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03D7-ED5D-4DA6-8167-22F03BFCF24C}"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6179859"/>
            <a:ext cx="3393440" cy="560175"/>
          </a:xfrm>
          <a:prstGeom prst="rect">
            <a:avLst/>
          </a:prstGeom>
        </p:spPr>
      </p:pic>
    </p:spTree>
    <p:extLst>
      <p:ext uri="{BB962C8B-B14F-4D97-AF65-F5344CB8AC3E}">
        <p14:creationId xmlns:p14="http://schemas.microsoft.com/office/powerpoint/2010/main" val="926750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6088EC-8581-4962-A0BC-41FCE744D209}"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903D7-ED5D-4DA6-8167-22F03BFCF24C}"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6179859"/>
            <a:ext cx="3393440" cy="560175"/>
          </a:xfrm>
          <a:prstGeom prst="rect">
            <a:avLst/>
          </a:prstGeom>
        </p:spPr>
      </p:pic>
    </p:spTree>
    <p:extLst>
      <p:ext uri="{BB962C8B-B14F-4D97-AF65-F5344CB8AC3E}">
        <p14:creationId xmlns:p14="http://schemas.microsoft.com/office/powerpoint/2010/main" val="166409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04D857D4-BD7E-4A06-844B-AAD504F1114F}" type="datetime1">
              <a:rPr lang="en-US" smtClean="0"/>
              <a:t>1/29/2024</a:t>
            </a:fld>
            <a:endParaRPr lang="en-US"/>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802635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6088EC-8581-4962-A0BC-41FCE744D209}"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903D7-ED5D-4DA6-8167-22F03BFCF24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6179859"/>
            <a:ext cx="3393440" cy="560175"/>
          </a:xfrm>
          <a:prstGeom prst="rect">
            <a:avLst/>
          </a:prstGeom>
        </p:spPr>
      </p:pic>
    </p:spTree>
    <p:extLst>
      <p:ext uri="{BB962C8B-B14F-4D97-AF65-F5344CB8AC3E}">
        <p14:creationId xmlns:p14="http://schemas.microsoft.com/office/powerpoint/2010/main" val="46702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088EC-8581-4962-A0BC-41FCE744D209}"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903D7-ED5D-4DA6-8167-22F03BFCF24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6179859"/>
            <a:ext cx="3393440" cy="560175"/>
          </a:xfrm>
          <a:prstGeom prst="rect">
            <a:avLst/>
          </a:prstGeom>
        </p:spPr>
      </p:pic>
    </p:spTree>
    <p:extLst>
      <p:ext uri="{BB962C8B-B14F-4D97-AF65-F5344CB8AC3E}">
        <p14:creationId xmlns:p14="http://schemas.microsoft.com/office/powerpoint/2010/main" val="723445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6088EC-8581-4962-A0BC-41FCE744D20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03D7-ED5D-4DA6-8167-22F03BFCF24C}"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6179859"/>
            <a:ext cx="3393440" cy="560175"/>
          </a:xfrm>
          <a:prstGeom prst="rect">
            <a:avLst/>
          </a:prstGeom>
        </p:spPr>
      </p:pic>
    </p:spTree>
    <p:extLst>
      <p:ext uri="{BB962C8B-B14F-4D97-AF65-F5344CB8AC3E}">
        <p14:creationId xmlns:p14="http://schemas.microsoft.com/office/powerpoint/2010/main" val="2592172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6088EC-8581-4962-A0BC-41FCE744D20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03D7-ED5D-4DA6-8167-22F03BFCF24C}"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4400" y="6179859"/>
            <a:ext cx="3393440" cy="560175"/>
          </a:xfrm>
          <a:prstGeom prst="rect">
            <a:avLst/>
          </a:prstGeom>
        </p:spPr>
      </p:pic>
    </p:spTree>
    <p:extLst>
      <p:ext uri="{BB962C8B-B14F-4D97-AF65-F5344CB8AC3E}">
        <p14:creationId xmlns:p14="http://schemas.microsoft.com/office/powerpoint/2010/main" val="12603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916AFA50-87A4-4E99-B112-8C6B1DFB84B2}" type="datetime1">
              <a:rPr lang="en-US" smtClean="0"/>
              <a:t>1/29/2024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6B3905CA-BF0F-4A1B-AA0D-85E42F5D5A85}" type="datetime1">
              <a:rPr lang="en-US" smtClean="0"/>
              <a:t>1/29/2024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D3DA9A77-60C0-4BB8-898D-2828EE4073AD}" type="datetime1">
              <a:rPr lang="en-US" smtClean="0"/>
              <a:t>1/29/2024</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endParaRPr lang="en-US"/>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endParaRPr lang="en-US"/>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endParaRPr lang="en-US"/>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endParaRPr lang="en-US"/>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C1F30CD5-42B1-4614-9F46-5D29928CC2DB}" type="datetime1">
              <a:rPr lang="en-US" smtClean="0"/>
              <a:t>1/29/2024</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endParaRPr lang="en-US"/>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endParaRPr lang="en-US"/>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endParaRPr lang="en-US"/>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endParaRPr lang="en-US"/>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endParaRPr lang="en-US"/>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endParaRPr lang="en-US"/>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endParaRPr lang="en-US"/>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endParaRPr lang="en-US"/>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EE6020E3-D95B-4E55-964F-4B1A98BDAA6F}" type="datetime1">
              <a:rPr lang="en-US" smtClean="0"/>
              <a:t>1/29/2024</a:t>
            </a:fld>
            <a:endParaRPr lang="en-US"/>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FC9A72C8-1C87-42EF-8A11-BF6DFA19ED8B}" type="datetime1">
              <a:rPr lang="en-US" smtClean="0"/>
              <a:t>1/29/2024</a:t>
            </a:fld>
            <a:endParaRPr lang="en-US"/>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AA17-C4BD-58F0-FF1D-4D415F1FF8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F94DA-F88A-C78A-7FF1-7B5C8F0EB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6C698-815B-AFC0-DA8B-1C3B3DC90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01/29/2024</a:t>
            </a:r>
          </a:p>
        </p:txBody>
      </p:sp>
      <p:sp>
        <p:nvSpPr>
          <p:cNvPr id="5" name="Footer Placeholder 4">
            <a:extLst>
              <a:ext uri="{FF2B5EF4-FFF2-40B4-BE49-F238E27FC236}">
                <a16:creationId xmlns:a16="http://schemas.microsoft.com/office/drawing/2014/main" id="{DD48E073-28DB-BAF0-4186-D1D6EA01CB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61B877-3F86-C934-D9B0-C34F6EF2C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3BD46D-EF7C-44A2-A4F3-207C1A9E94A5}" type="slidenum">
              <a:rPr lang="en-US" smtClean="0"/>
              <a:t>‹#›</a:t>
            </a:fld>
            <a:endParaRPr lang="en-US"/>
          </a:p>
        </p:txBody>
      </p:sp>
      <p:pic>
        <p:nvPicPr>
          <p:cNvPr id="7" name="Picture 6" descr="A green outline of a state with purple text">
            <a:extLst>
              <a:ext uri="{FF2B5EF4-FFF2-40B4-BE49-F238E27FC236}">
                <a16:creationId xmlns:a16="http://schemas.microsoft.com/office/drawing/2014/main" id="{1198680F-0F52-B337-D697-586BA63F02E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837061" y="0"/>
            <a:ext cx="1344168" cy="942392"/>
          </a:xfrm>
          <a:prstGeom prst="rect">
            <a:avLst/>
          </a:prstGeom>
        </p:spPr>
      </p:pic>
    </p:spTree>
    <p:extLst>
      <p:ext uri="{BB962C8B-B14F-4D97-AF65-F5344CB8AC3E}">
        <p14:creationId xmlns:p14="http://schemas.microsoft.com/office/powerpoint/2010/main" val="131674582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088EC-8581-4962-A0BC-41FCE744D209}" type="datetimeFigureOut">
              <a:rPr lang="en-US" smtClean="0"/>
              <a:t>1/29/2024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903D7-ED5D-4DA6-8167-22F03BFCF24C}" type="slidenum">
              <a:rPr lang="en-US" smtClean="0"/>
              <a:t>‹#›</a:t>
            </a:fld>
            <a:endParaRPr lang="en-US"/>
          </a:p>
        </p:txBody>
      </p:sp>
      <p:sp>
        <p:nvSpPr>
          <p:cNvPr id="8" name="Rectangle 7"/>
          <p:cNvSpPr/>
          <p:nvPr userDrawn="1"/>
        </p:nvSpPr>
        <p:spPr>
          <a:xfrm>
            <a:off x="0" y="1"/>
            <a:ext cx="304800" cy="1600199"/>
          </a:xfrm>
          <a:prstGeom prst="rect">
            <a:avLst/>
          </a:prstGeom>
          <a:solidFill>
            <a:srgbClr val="C4162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userDrawn="1"/>
        </p:nvSpPr>
        <p:spPr>
          <a:xfrm>
            <a:off x="-12192" y="1600200"/>
            <a:ext cx="316992" cy="5257801"/>
          </a:xfrm>
          <a:prstGeom prst="rect">
            <a:avLst/>
          </a:prstGeom>
          <a:solidFill>
            <a:srgbClr val="09437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60867067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1.xml"/><Relationship Id="rId1" Type="http://schemas.openxmlformats.org/officeDocument/2006/relationships/tags" Target="../tags/tag1.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s://www.nj.gov/health/cd/topics/measles.shtml#:~:text=Alert,in%20NJ%20since%20March%202023" TargetMode="External"/><Relationship Id="rId2" Type="http://schemas.openxmlformats.org/officeDocument/2006/relationships/hyperlink" Target="https://www.cdc.gov/measles/cases-outbreaks.html" TargetMode="Externa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mailto:VFC@essexcountynj.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hyperlink" Target="https://epwcnj.org/"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hpvroundtable.org/" TargetMode="External"/><Relationship Id="rId2" Type="http://schemas.openxmlformats.org/officeDocument/2006/relationships/hyperlink" Target="http://www.cancer.org/cancer/risk-prevention/hpv/hpv-vaccine.html" TargetMode="External"/><Relationship Id="rId1" Type="http://schemas.openxmlformats.org/officeDocument/2006/relationships/slideLayout" Target="../slideLayouts/slideLayout15.xml"/><Relationship Id="rId5" Type="http://schemas.openxmlformats.org/officeDocument/2006/relationships/hyperlink" Target="https://www.cdc.gov/vaccines/vpd/hpv/hcp/index.html" TargetMode="External"/><Relationship Id="rId4" Type="http://schemas.openxmlformats.org/officeDocument/2006/relationships/hyperlink" Target="http://www.cdc.gov/vaccines/vpd/hpv/publi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0A30FE-BC4E-8587-D27C-FB63974B2731}"/>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826B4C-72E7-153C-94AB-0BEB1A568864}"/>
              </a:ext>
            </a:extLst>
          </p:cNvPr>
          <p:cNvSpPr>
            <a:spLocks noGrp="1"/>
          </p:cNvSpPr>
          <p:nvPr>
            <p:ph type="title"/>
          </p:nvPr>
        </p:nvSpPr>
        <p:spPr>
          <a:xfrm>
            <a:off x="640080" y="325369"/>
            <a:ext cx="4368602" cy="1956841"/>
          </a:xfrm>
        </p:spPr>
        <p:txBody>
          <a:bodyPr anchor="b">
            <a:normAutofit/>
          </a:bodyPr>
          <a:lstStyle/>
          <a:p>
            <a:r>
              <a:rPr lang="en-US" sz="5400"/>
              <a:t>Vaccines For Children</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C6E729-4EAF-381B-53B2-0DCB1916CE42}"/>
              </a:ext>
            </a:extLst>
          </p:cNvPr>
          <p:cNvSpPr>
            <a:spLocks noGrp="1"/>
          </p:cNvSpPr>
          <p:nvPr>
            <p:ph idx="1"/>
          </p:nvPr>
        </p:nvSpPr>
        <p:spPr>
          <a:xfrm>
            <a:off x="440055" y="2872899"/>
            <a:ext cx="4760595" cy="3320668"/>
          </a:xfrm>
        </p:spPr>
        <p:txBody>
          <a:bodyPr vert="horz" lIns="91440" tIns="45720" rIns="91440" bIns="45720" rtlCol="0">
            <a:normAutofit/>
          </a:bodyPr>
          <a:lstStyle/>
          <a:p>
            <a:r>
              <a:rPr lang="en-US" sz="2200" dirty="0"/>
              <a:t>Joseph N. DiVincenzo, Jr.,             </a:t>
            </a:r>
            <a:r>
              <a:rPr lang="en-US" sz="2200" i="1" dirty="0"/>
              <a:t>Essex County Executive</a:t>
            </a:r>
          </a:p>
          <a:p>
            <a:r>
              <a:rPr lang="en-US" sz="2200" dirty="0"/>
              <a:t>The Board of County     Commissioners</a:t>
            </a:r>
          </a:p>
          <a:p>
            <a:r>
              <a:rPr lang="en-US" sz="2200" dirty="0"/>
              <a:t>Office of Public Health Management</a:t>
            </a:r>
          </a:p>
          <a:p>
            <a:r>
              <a:rPr lang="en-US" sz="2200" dirty="0"/>
              <a:t>Maya Lordo, M.S., MCHES, REHS, H.O.</a:t>
            </a:r>
          </a:p>
          <a:p>
            <a:r>
              <a:rPr lang="en-US" sz="2200" dirty="0"/>
              <a:t>Director/Health Officer of OPHM</a:t>
            </a:r>
          </a:p>
        </p:txBody>
      </p:sp>
      <p:sp>
        <p:nvSpPr>
          <p:cNvPr id="6" name="Slide Number Placeholder 5">
            <a:extLst>
              <a:ext uri="{FF2B5EF4-FFF2-40B4-BE49-F238E27FC236}">
                <a16:creationId xmlns:a16="http://schemas.microsoft.com/office/drawing/2014/main" id="{4FBAA461-9D7D-8518-F8D9-27D9775B64D1}"/>
              </a:ext>
            </a:extLst>
          </p:cNvPr>
          <p:cNvSpPr>
            <a:spLocks noGrp="1"/>
          </p:cNvSpPr>
          <p:nvPr>
            <p:ph type="sldNum" sz="quarter" idx="4"/>
          </p:nvPr>
        </p:nvSpPr>
        <p:spPr>
          <a:xfrm>
            <a:off x="10439400" y="6356350"/>
            <a:ext cx="914400" cy="365125"/>
          </a:xfrm>
        </p:spPr>
        <p:txBody>
          <a:bodyPr>
            <a:normAutofit/>
          </a:bodyPr>
          <a:lstStyle/>
          <a:p>
            <a:pPr>
              <a:spcAft>
                <a:spcPts val="600"/>
              </a:spcAft>
            </a:pPr>
            <a:fld id="{294A09A9-5501-47C1-A89A-A340965A2BE2}" type="slidenum">
              <a:rPr lang="en-US">
                <a:solidFill>
                  <a:srgbClr val="FFFFFF"/>
                </a:solidFill>
              </a:rPr>
              <a:pPr>
                <a:spcAft>
                  <a:spcPts val="600"/>
                </a:spcAft>
              </a:pPr>
              <a:t>1</a:t>
            </a:fld>
            <a:endParaRPr lang="en-US">
              <a:solidFill>
                <a:srgbClr val="FFFFFF"/>
              </a:solidFill>
            </a:endParaRPr>
          </a:p>
        </p:txBody>
      </p:sp>
      <p:pic>
        <p:nvPicPr>
          <p:cNvPr id="7" name="Picture 6" descr="A yellow lion on a blue circle&#10;&#10;Description automatically generated">
            <a:extLst>
              <a:ext uri="{FF2B5EF4-FFF2-40B4-BE49-F238E27FC236}">
                <a16:creationId xmlns:a16="http://schemas.microsoft.com/office/drawing/2014/main" id="{21D94867-9398-6EBA-061C-0F50BB65F93C}"/>
              </a:ext>
            </a:extLst>
          </p:cNvPr>
          <p:cNvPicPr>
            <a:picLocks noChangeAspect="1"/>
          </p:cNvPicPr>
          <p:nvPr/>
        </p:nvPicPr>
        <p:blipFill>
          <a:blip r:embed="rId2"/>
          <a:stretch>
            <a:fillRect/>
          </a:stretch>
        </p:blipFill>
        <p:spPr>
          <a:xfrm>
            <a:off x="5407637" y="5032"/>
            <a:ext cx="6676204" cy="6852968"/>
          </a:xfrm>
          <a:prstGeom prst="rect">
            <a:avLst/>
          </a:prstGeom>
        </p:spPr>
      </p:pic>
    </p:spTree>
    <p:extLst>
      <p:ext uri="{BB962C8B-B14F-4D97-AF65-F5344CB8AC3E}">
        <p14:creationId xmlns:p14="http://schemas.microsoft.com/office/powerpoint/2010/main" val="3747670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175" y="6224822"/>
            <a:ext cx="80225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Contagious from 4 days before the rash through 4 days after appearance of the rash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Incubation period: 6-21 days.</a:t>
            </a:r>
          </a:p>
        </p:txBody>
      </p:sp>
      <p:pic>
        <p:nvPicPr>
          <p:cNvPr id="5" name="New picture"/>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405441" y="498927"/>
            <a:ext cx="3666017" cy="41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6" name="New 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6852" y="279329"/>
            <a:ext cx="3400245" cy="230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7" name="New 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898" y="2975188"/>
            <a:ext cx="41148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TextBox 7"/>
          <p:cNvSpPr txBox="1"/>
          <p:nvPr/>
        </p:nvSpPr>
        <p:spPr>
          <a:xfrm>
            <a:off x="9480430" y="2855342"/>
            <a:ext cx="20444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Koplik</a:t>
            </a:r>
            <a:r>
              <a:rPr kumimoji="0" lang="en-US" sz="1800" b="0" i="0" u="none" strike="noStrike" kern="1200" cap="none" spc="0" normalizeH="0" baseline="0" noProof="0" dirty="0">
                <a:ln>
                  <a:noFill/>
                </a:ln>
                <a:solidFill>
                  <a:prstClr val="black"/>
                </a:solidFill>
                <a:effectLst/>
                <a:uLnTx/>
                <a:uFillTx/>
                <a:latin typeface="Calibri"/>
                <a:ea typeface="+mn-ea"/>
                <a:cs typeface="+mn-cs"/>
              </a:rPr>
              <a:t> spots: prodromal phase</a:t>
            </a:r>
          </a:p>
        </p:txBody>
      </p:sp>
    </p:spTree>
    <p:extLst>
      <p:ext uri="{BB962C8B-B14F-4D97-AF65-F5344CB8AC3E}">
        <p14:creationId xmlns:p14="http://schemas.microsoft.com/office/powerpoint/2010/main" val="841499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p>
        </p:txBody>
      </p:sp>
      <p:sp>
        <p:nvSpPr>
          <p:cNvPr id="3" name="Content Placeholder 2"/>
          <p:cNvSpPr>
            <a:spLocks noGrp="1"/>
          </p:cNvSpPr>
          <p:nvPr>
            <p:ph idx="1"/>
          </p:nvPr>
        </p:nvSpPr>
        <p:spPr/>
        <p:txBody>
          <a:bodyPr/>
          <a:lstStyle/>
          <a:p>
            <a:r>
              <a:rPr lang="en-US" dirty="0"/>
              <a:t>Oropharyngeal/nasopharyngeal swab (</a:t>
            </a:r>
            <a:r>
              <a:rPr lang="en-US" dirty="0" err="1"/>
              <a:t>rRT</a:t>
            </a:r>
            <a:r>
              <a:rPr lang="en-US" dirty="0"/>
              <a:t>-PCR)</a:t>
            </a:r>
          </a:p>
          <a:p>
            <a:r>
              <a:rPr lang="en-US" dirty="0"/>
              <a:t>Urine (</a:t>
            </a:r>
            <a:r>
              <a:rPr lang="en-US" dirty="0" err="1"/>
              <a:t>rRT</a:t>
            </a:r>
            <a:r>
              <a:rPr lang="en-US" dirty="0"/>
              <a:t>-PCR)</a:t>
            </a:r>
          </a:p>
          <a:p>
            <a:r>
              <a:rPr lang="en-US" dirty="0"/>
              <a:t>Serum (measles IgM and IgG)</a:t>
            </a:r>
          </a:p>
          <a:p>
            <a:endParaRPr lang="en-US" dirty="0"/>
          </a:p>
          <a:p>
            <a:r>
              <a:rPr lang="en-US" dirty="0"/>
              <a:t>TREATMENT</a:t>
            </a:r>
          </a:p>
          <a:p>
            <a:r>
              <a:rPr lang="en-US" dirty="0"/>
              <a:t>Supportive care</a:t>
            </a:r>
          </a:p>
          <a:p>
            <a:r>
              <a:rPr lang="en-US" dirty="0"/>
              <a:t>Vitamin A</a:t>
            </a:r>
          </a:p>
          <a:p>
            <a:pPr marL="0" indent="0">
              <a:buNone/>
            </a:pPr>
            <a:endParaRPr lang="en-US" dirty="0"/>
          </a:p>
        </p:txBody>
      </p:sp>
    </p:spTree>
    <p:extLst>
      <p:ext uri="{BB962C8B-B14F-4D97-AF65-F5344CB8AC3E}">
        <p14:creationId xmlns:p14="http://schemas.microsoft.com/office/powerpoint/2010/main" val="2479518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Reportable illness</a:t>
            </a:r>
          </a:p>
        </p:txBody>
      </p:sp>
      <p:sp>
        <p:nvSpPr>
          <p:cNvPr id="3" name="Content Placeholder 2"/>
          <p:cNvSpPr>
            <a:spLocks noGrp="1"/>
          </p:cNvSpPr>
          <p:nvPr>
            <p:ph idx="1"/>
          </p:nvPr>
        </p:nvSpPr>
        <p:spPr/>
        <p:txBody>
          <a:bodyPr/>
          <a:lstStyle/>
          <a:p>
            <a:r>
              <a:rPr lang="en-US" dirty="0"/>
              <a:t>NJDOH at (609) 826-5964 during regular business hours</a:t>
            </a:r>
          </a:p>
          <a:p>
            <a:endParaRPr lang="en-US" dirty="0"/>
          </a:p>
          <a:p>
            <a:endParaRPr lang="en-US" dirty="0"/>
          </a:p>
          <a:p>
            <a:r>
              <a:rPr lang="en-US" dirty="0"/>
              <a:t>(609) 392-2020 after business hours or on the weekend.</a:t>
            </a:r>
          </a:p>
        </p:txBody>
      </p:sp>
    </p:spTree>
    <p:extLst>
      <p:ext uri="{BB962C8B-B14F-4D97-AF65-F5344CB8AC3E}">
        <p14:creationId xmlns:p14="http://schemas.microsoft.com/office/powerpoint/2010/main" val="3650427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Measles vaccination</a:t>
            </a:r>
          </a:p>
        </p:txBody>
      </p:sp>
      <p:sp>
        <p:nvSpPr>
          <p:cNvPr id="3" name="Content Placeholder 2"/>
          <p:cNvSpPr>
            <a:spLocks noGrp="1"/>
          </p:cNvSpPr>
          <p:nvPr>
            <p:ph idx="1"/>
          </p:nvPr>
        </p:nvSpPr>
        <p:spPr/>
        <p:txBody>
          <a:bodyPr/>
          <a:lstStyle/>
          <a:p>
            <a:r>
              <a:rPr lang="en-US" dirty="0"/>
              <a:t>Measles vaccination licensed in 1963</a:t>
            </a:r>
          </a:p>
          <a:p>
            <a:r>
              <a:rPr lang="en-US" dirty="0"/>
              <a:t>99% reduction in cases, no longer endemic in 2000</a:t>
            </a:r>
          </a:p>
          <a:p>
            <a:r>
              <a:rPr lang="en-US" dirty="0"/>
              <a:t>Inadequate response to vaccine (</a:t>
            </a:r>
            <a:r>
              <a:rPr lang="en-US" dirty="0" err="1"/>
              <a:t>ie</a:t>
            </a:r>
            <a:r>
              <a:rPr lang="en-US" dirty="0"/>
              <a:t>, primary vaccine failure) occurs in as many as 7% of people who received a single dose of vaccine at 12 months or older</a:t>
            </a:r>
          </a:p>
          <a:p>
            <a:r>
              <a:rPr lang="en-US" dirty="0"/>
              <a:t>Single dose: 95% protection, 2 doses: 98% protection</a:t>
            </a:r>
          </a:p>
          <a:p>
            <a:r>
              <a:rPr lang="en-US" dirty="0"/>
              <a:t>12-15 </a:t>
            </a:r>
            <a:r>
              <a:rPr lang="en-US" dirty="0" err="1"/>
              <a:t>mo</a:t>
            </a:r>
            <a:r>
              <a:rPr lang="en-US" dirty="0"/>
              <a:t>, 4-5 years</a:t>
            </a:r>
          </a:p>
          <a:p>
            <a:r>
              <a:rPr lang="en-US" dirty="0"/>
              <a:t>Travel</a:t>
            </a:r>
          </a:p>
        </p:txBody>
      </p:sp>
      <p:sp>
        <p:nvSpPr>
          <p:cNvPr id="4" name="TextBox 3"/>
          <p:cNvSpPr txBox="1"/>
          <p:nvPr/>
        </p:nvSpPr>
        <p:spPr>
          <a:xfrm flipH="1">
            <a:off x="1279295" y="6211669"/>
            <a:ext cx="8632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https://www.cdc.gov/vaccines/vpd/mmr/public/index.html#:~:text=CDC%20recommends%20that%20people%20get,date%20on%20their%20MMR%20vaccination.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8524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of exposed</a:t>
            </a:r>
          </a:p>
        </p:txBody>
      </p:sp>
      <p:sp>
        <p:nvSpPr>
          <p:cNvPr id="3" name="Content Placeholder 2"/>
          <p:cNvSpPr>
            <a:spLocks noGrp="1"/>
          </p:cNvSpPr>
          <p:nvPr>
            <p:ph idx="1"/>
          </p:nvPr>
        </p:nvSpPr>
        <p:spPr/>
        <p:txBody>
          <a:bodyPr>
            <a:normAutofit fontScale="92500" lnSpcReduction="20000"/>
          </a:bodyPr>
          <a:lstStyle/>
          <a:p>
            <a:r>
              <a:rPr lang="en-US" dirty="0"/>
              <a:t>&lt;6 months</a:t>
            </a:r>
          </a:p>
          <a:p>
            <a:endParaRPr lang="en-US" dirty="0"/>
          </a:p>
          <a:p>
            <a:r>
              <a:rPr lang="en-US" dirty="0"/>
              <a:t>6-11 </a:t>
            </a:r>
            <a:r>
              <a:rPr lang="en-US" dirty="0" err="1"/>
              <a:t>mo</a:t>
            </a:r>
            <a:endParaRPr lang="en-US" dirty="0"/>
          </a:p>
          <a:p>
            <a:endParaRPr lang="en-US" dirty="0"/>
          </a:p>
          <a:p>
            <a:r>
              <a:rPr lang="en-US" dirty="0"/>
              <a:t>&gt;12 </a:t>
            </a:r>
            <a:r>
              <a:rPr lang="en-US" dirty="0" err="1"/>
              <a:t>mo</a:t>
            </a:r>
            <a:endParaRPr lang="en-US" dirty="0"/>
          </a:p>
          <a:p>
            <a:endParaRPr lang="en-US" dirty="0"/>
          </a:p>
          <a:p>
            <a:r>
              <a:rPr lang="en-US" dirty="0"/>
              <a:t>Adult</a:t>
            </a:r>
          </a:p>
          <a:p>
            <a:r>
              <a:rPr lang="en-US" dirty="0"/>
              <a:t>Immunocompromised</a:t>
            </a:r>
          </a:p>
          <a:p>
            <a:r>
              <a:rPr lang="en-US" dirty="0"/>
              <a:t>Pregnant</a:t>
            </a:r>
          </a:p>
        </p:txBody>
      </p:sp>
      <p:sp>
        <p:nvSpPr>
          <p:cNvPr id="4" name="TextBox 3"/>
          <p:cNvSpPr txBox="1"/>
          <p:nvPr/>
        </p:nvSpPr>
        <p:spPr>
          <a:xfrm flipH="1">
            <a:off x="2518912" y="6228272"/>
            <a:ext cx="50033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https://www.nj.gov/health/cd/documents/topics/measles/clinical_quick_guide.pdf</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253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dirty="0">
                <a:hlinkClick r:id=""/>
              </a:rPr>
              <a:t>https://cdc.gov/vaccines/vpd/measles/index.html</a:t>
            </a:r>
          </a:p>
          <a:p>
            <a:r>
              <a:rPr lang="en-US" dirty="0">
                <a:hlinkClick r:id=""/>
              </a:rPr>
              <a:t>https://www.uptodate.com/contents/measles-clinical-manifestations-diagnosis-treatment-and-prevention</a:t>
            </a:r>
            <a:endParaRPr lang="en-US" dirty="0"/>
          </a:p>
          <a:p>
            <a:r>
              <a:rPr lang="en-US" dirty="0">
                <a:hlinkClick r:id="rId2"/>
              </a:rPr>
              <a:t>https://www.cdc.gov/measles/cases-outbreaks.html</a:t>
            </a:r>
            <a:endParaRPr lang="en-US" dirty="0"/>
          </a:p>
          <a:p>
            <a:r>
              <a:rPr lang="en-US" dirty="0">
                <a:hlinkClick r:id="rId3"/>
              </a:rPr>
              <a:t>https://www.nj.gov/health/cd/topics/measles.shtml#:~:text=Alert,in%20NJ%20since%20March%202023</a:t>
            </a:r>
            <a:r>
              <a:rPr lang="en-US" dirty="0"/>
              <a:t>.</a:t>
            </a:r>
          </a:p>
          <a:p>
            <a:r>
              <a:rPr lang="en-US" dirty="0"/>
              <a:t>Red book online</a:t>
            </a:r>
          </a:p>
          <a:p>
            <a:r>
              <a:rPr lang="en-US" dirty="0"/>
              <a:t>Up to Date</a:t>
            </a:r>
          </a:p>
        </p:txBody>
      </p:sp>
    </p:spTree>
    <p:extLst>
      <p:ext uri="{BB962C8B-B14F-4D97-AF65-F5344CB8AC3E}">
        <p14:creationId xmlns:p14="http://schemas.microsoft.com/office/powerpoint/2010/main" val="1534160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2" y="381000"/>
            <a:ext cx="9779183" cy="1325563"/>
          </a:xfrm>
        </p:spPr>
        <p:txBody>
          <a:bodyPr/>
          <a:lstStyle/>
          <a:p>
            <a:r>
              <a:rPr lang="en-US"/>
              <a:t>VFC – Eligibility Requirements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503464" y="2261281"/>
            <a:ext cx="10443211" cy="3436483"/>
          </a:xfrm>
        </p:spPr>
        <p:txBody>
          <a:bodyPr vert="horz" lIns="91440" tIns="45720" rIns="91440" bIns="45720" rtlCol="0" anchor="t">
            <a:noAutofit/>
          </a:bodyPr>
          <a:lstStyle/>
          <a:p>
            <a:pPr algn="ctr"/>
            <a:endParaRPr lang="en-US" dirty="0">
              <a:ea typeface="+mn-lt"/>
              <a:cs typeface="+mn-lt"/>
            </a:endParaRPr>
          </a:p>
          <a:p>
            <a:pPr marL="342900" indent="-342900" algn="ctr">
              <a:buFont typeface="Arial" panose="020B0604020202020204" pitchFamily="34" charset="0"/>
              <a:buChar char="•"/>
            </a:pPr>
            <a:r>
              <a:rPr lang="en-US" b="1" dirty="0">
                <a:ea typeface="+mn-lt"/>
                <a:cs typeface="+mn-lt"/>
              </a:rPr>
              <a:t>Children through 18 years of age (up to the day before their 19</a:t>
            </a:r>
            <a:r>
              <a:rPr lang="en-US" b="1" baseline="30000" dirty="0">
                <a:ea typeface="+mn-lt"/>
                <a:cs typeface="+mn-lt"/>
              </a:rPr>
              <a:t>th</a:t>
            </a:r>
            <a:r>
              <a:rPr lang="en-US" b="1" dirty="0">
                <a:ea typeface="+mn-lt"/>
                <a:cs typeface="+mn-lt"/>
              </a:rPr>
              <a:t> birthday) </a:t>
            </a:r>
            <a:r>
              <a:rPr lang="en-US" b="1" i="1" u="sng" dirty="0">
                <a:ea typeface="+mn-lt"/>
                <a:cs typeface="+mn-lt"/>
              </a:rPr>
              <a:t>and</a:t>
            </a:r>
            <a:r>
              <a:rPr lang="en-US" b="1" dirty="0">
                <a:ea typeface="+mn-lt"/>
                <a:cs typeface="+mn-lt"/>
              </a:rPr>
              <a:t> meet one or more of the following:</a:t>
            </a:r>
            <a:endParaRPr lang="en-US" dirty="0">
              <a:ea typeface="+mn-lt"/>
              <a:cs typeface="+mn-lt"/>
            </a:endParaRPr>
          </a:p>
          <a:p>
            <a:pPr marL="285750" indent="-285750">
              <a:buFont typeface="Arial"/>
              <a:buChar char="•"/>
            </a:pPr>
            <a:r>
              <a:rPr lang="en-US" b="1" dirty="0">
                <a:ea typeface="+mn-lt"/>
                <a:cs typeface="+mn-lt"/>
              </a:rPr>
              <a:t>Medicaid eligible or NJ Medicaid </a:t>
            </a:r>
            <a:r>
              <a:rPr lang="en-US" b="1" dirty="0" err="1">
                <a:ea typeface="+mn-lt"/>
                <a:cs typeface="+mn-lt"/>
              </a:rPr>
              <a:t>FamilyCare</a:t>
            </a:r>
            <a:r>
              <a:rPr lang="en-US" b="1" dirty="0">
                <a:ea typeface="+mn-lt"/>
                <a:cs typeface="+mn-lt"/>
              </a:rPr>
              <a:t> Plan A</a:t>
            </a:r>
            <a:endParaRPr lang="en-US" dirty="0">
              <a:ea typeface="+mn-lt"/>
              <a:cs typeface="+mn-lt"/>
            </a:endParaRPr>
          </a:p>
          <a:p>
            <a:pPr marL="285750" indent="-285750">
              <a:buFont typeface="Arial"/>
              <a:buChar char="•"/>
            </a:pPr>
            <a:r>
              <a:rPr lang="en-US" b="1" dirty="0">
                <a:ea typeface="+mn-lt"/>
                <a:cs typeface="+mn-lt"/>
              </a:rPr>
              <a:t>Uninsured</a:t>
            </a:r>
            <a:r>
              <a:rPr lang="en-US" sz="2400" b="1" dirty="0">
                <a:ea typeface="+mn-lt"/>
                <a:cs typeface="+mn-lt"/>
              </a:rPr>
              <a:t> - A child who has no health insurance coverage</a:t>
            </a:r>
            <a:endParaRPr lang="en-US" dirty="0">
              <a:ea typeface="+mn-lt"/>
              <a:cs typeface="+mn-lt"/>
            </a:endParaRPr>
          </a:p>
          <a:p>
            <a:pPr marL="285750" indent="-285750">
              <a:buFont typeface="Arial"/>
              <a:buChar char="•"/>
            </a:pPr>
            <a:r>
              <a:rPr lang="en-US" sz="2400" b="1" dirty="0">
                <a:ea typeface="+mn-lt"/>
                <a:cs typeface="+mn-lt"/>
              </a:rPr>
              <a:t>American Indian or Alaskan Native</a:t>
            </a:r>
            <a:endParaRPr lang="en-US" dirty="0">
              <a:ea typeface="+mn-lt"/>
              <a:cs typeface="+mn-lt"/>
            </a:endParaRPr>
          </a:p>
          <a:p>
            <a:endParaRPr lang="en-US" dirty="0"/>
          </a:p>
        </p:txBody>
      </p:sp>
      <p:sp>
        <p:nvSpPr>
          <p:cNvPr id="5" name="Footer Placeholder 4">
            <a:extLst>
              <a:ext uri="{FF2B5EF4-FFF2-40B4-BE49-F238E27FC236}">
                <a16:creationId xmlns:a16="http://schemas.microsoft.com/office/drawing/2014/main" id="{D593FA18-50D6-0344-B477-1D7C91CF4029}"/>
              </a:ext>
            </a:extLst>
          </p:cNvPr>
          <p:cNvSpPr>
            <a:spLocks noGrp="1"/>
          </p:cNvSpPr>
          <p:nvPr>
            <p:ph type="ftr" sz="quarter" idx="11"/>
          </p:nvPr>
        </p:nvSpPr>
        <p:spPr>
          <a:xfrm>
            <a:off x="4038600" y="6356350"/>
            <a:ext cx="4114800" cy="365125"/>
          </a:xfrm>
        </p:spPr>
        <p:txBody>
          <a:bodyPr/>
          <a:lstStyle/>
          <a:p>
            <a:r>
              <a:rPr lang="en-US" dirty="0"/>
              <a:t>VFC</a:t>
            </a: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a:lstStyle/>
          <a:p>
            <a:fld id="{294A09A9-5501-47C1-A89A-A340965A2BE2}" type="slidenum">
              <a:rPr lang="en-US" smtClean="0"/>
              <a:pPr/>
              <a:t>16</a:t>
            </a:fld>
            <a:endParaRPr lang="en-US"/>
          </a:p>
        </p:txBody>
      </p:sp>
      <p:pic>
        <p:nvPicPr>
          <p:cNvPr id="4" name="Picture 3">
            <a:extLst>
              <a:ext uri="{FF2B5EF4-FFF2-40B4-BE49-F238E27FC236}">
                <a16:creationId xmlns:a16="http://schemas.microsoft.com/office/drawing/2014/main" id="{ABD7F919-F1DC-3AEA-26C1-1C7028C0AF89}"/>
              </a:ext>
            </a:extLst>
          </p:cNvPr>
          <p:cNvPicPr>
            <a:picLocks noChangeAspect="1"/>
          </p:cNvPicPr>
          <p:nvPr/>
        </p:nvPicPr>
        <p:blipFill>
          <a:blip r:embed="rId2"/>
          <a:stretch>
            <a:fillRect/>
          </a:stretch>
        </p:blipFill>
        <p:spPr>
          <a:xfrm>
            <a:off x="10582273" y="127991"/>
            <a:ext cx="1421608" cy="1446614"/>
          </a:xfrm>
          <a:prstGeom prst="rect">
            <a:avLst/>
          </a:prstGeom>
        </p:spPr>
      </p:pic>
    </p:spTree>
    <p:extLst>
      <p:ext uri="{BB962C8B-B14F-4D97-AF65-F5344CB8AC3E}">
        <p14:creationId xmlns:p14="http://schemas.microsoft.com/office/powerpoint/2010/main" val="1639799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4EA976-8646-0143-BA18-8675E6FA5EB7}"/>
              </a:ext>
            </a:extLst>
          </p:cNvPr>
          <p:cNvSpPr>
            <a:spLocks noGrp="1"/>
          </p:cNvSpPr>
          <p:nvPr>
            <p:ph type="ftr" sz="quarter" idx="11"/>
          </p:nvPr>
        </p:nvSpPr>
        <p:spPr>
          <a:xfrm>
            <a:off x="3037115" y="336550"/>
            <a:ext cx="5116285" cy="517525"/>
          </a:xfrm>
        </p:spPr>
        <p:txBody>
          <a:bodyPr/>
          <a:lstStyle/>
          <a:p>
            <a:r>
              <a:rPr lang="en-US" sz="3200" b="1" u="sng">
                <a:latin typeface="Sitka Heading"/>
              </a:rPr>
              <a:t>AVAILABLE VACCINES</a:t>
            </a:r>
          </a:p>
        </p:txBody>
      </p:sp>
      <p:sp>
        <p:nvSpPr>
          <p:cNvPr id="5" name="Slide Number Placeholder 4">
            <a:extLst>
              <a:ext uri="{FF2B5EF4-FFF2-40B4-BE49-F238E27FC236}">
                <a16:creationId xmlns:a16="http://schemas.microsoft.com/office/drawing/2014/main" id="{7003A5E2-8F37-D546-BCD9-24A2037BB54D}"/>
              </a:ext>
            </a:extLst>
          </p:cNvPr>
          <p:cNvSpPr>
            <a:spLocks noGrp="1"/>
          </p:cNvSpPr>
          <p:nvPr>
            <p:ph type="sldNum" sz="quarter" idx="12"/>
          </p:nvPr>
        </p:nvSpPr>
        <p:spPr/>
        <p:txBody>
          <a:bodyPr/>
          <a:lstStyle/>
          <a:p>
            <a:fld id="{294A09A9-5501-47C1-A89A-A340965A2BE2}" type="slidenum">
              <a:rPr lang="en-US" smtClean="0"/>
              <a:pPr/>
              <a:t>17</a:t>
            </a:fld>
            <a:endParaRPr lang="en-US"/>
          </a:p>
        </p:txBody>
      </p:sp>
      <p:graphicFrame>
        <p:nvGraphicFramePr>
          <p:cNvPr id="6" name="Table 5">
            <a:extLst>
              <a:ext uri="{FF2B5EF4-FFF2-40B4-BE49-F238E27FC236}">
                <a16:creationId xmlns:a16="http://schemas.microsoft.com/office/drawing/2014/main" id="{661EAC54-DD00-9580-E61C-6FE9B30FC21B}"/>
              </a:ext>
            </a:extLst>
          </p:cNvPr>
          <p:cNvGraphicFramePr>
            <a:graphicFrameLocks noGrp="1"/>
          </p:cNvGraphicFramePr>
          <p:nvPr>
            <p:extLst>
              <p:ext uri="{D42A27DB-BD31-4B8C-83A1-F6EECF244321}">
                <p14:modId xmlns:p14="http://schemas.microsoft.com/office/powerpoint/2010/main" val="1663142386"/>
              </p:ext>
            </p:extLst>
          </p:nvPr>
        </p:nvGraphicFramePr>
        <p:xfrm>
          <a:off x="2275112" y="1088571"/>
          <a:ext cx="10226809" cy="6498771"/>
        </p:xfrm>
        <a:graphic>
          <a:graphicData uri="http://schemas.openxmlformats.org/drawingml/2006/table">
            <a:tbl>
              <a:tblPr firstRow="1" firstCol="1" bandRow="1">
                <a:tableStyleId>{5C22544A-7EE6-4342-B048-85BDC9FD1C3A}</a:tableStyleId>
              </a:tblPr>
              <a:tblGrid>
                <a:gridCol w="4604005">
                  <a:extLst>
                    <a:ext uri="{9D8B030D-6E8A-4147-A177-3AD203B41FA5}">
                      <a16:colId xmlns:a16="http://schemas.microsoft.com/office/drawing/2014/main" val="1711491623"/>
                    </a:ext>
                  </a:extLst>
                </a:gridCol>
                <a:gridCol w="5622804">
                  <a:extLst>
                    <a:ext uri="{9D8B030D-6E8A-4147-A177-3AD203B41FA5}">
                      <a16:colId xmlns:a16="http://schemas.microsoft.com/office/drawing/2014/main" val="1166721594"/>
                    </a:ext>
                  </a:extLst>
                </a:gridCol>
              </a:tblGrid>
              <a:tr h="6498771">
                <a:tc>
                  <a:txBody>
                    <a:bodyPr/>
                    <a:lstStyle/>
                    <a:p>
                      <a:pPr marL="285750" indent="-285750">
                        <a:spcAft>
                          <a:spcPts val="0"/>
                        </a:spcAft>
                        <a:buFont typeface="Arial"/>
                        <a:buChar char="•"/>
                      </a:pPr>
                      <a:r>
                        <a:rPr lang="en-US" b="1" dirty="0">
                          <a:effectLst/>
                          <a:latin typeface="Aptos"/>
                          <a:ea typeface="DengXian"/>
                        </a:rPr>
                        <a:t>COVID-19</a:t>
                      </a:r>
                      <a:r>
                        <a:rPr lang="en-US" sz="1800" b="1" dirty="0">
                          <a:effectLst/>
                          <a:latin typeface="Aptos"/>
                          <a:ea typeface="DengXian"/>
                        </a:rPr>
                        <a:t> </a:t>
                      </a:r>
                      <a:r>
                        <a:rPr lang="en-US" sz="1000" b="1" dirty="0">
                          <a:effectLst/>
                          <a:latin typeface="Aptos"/>
                          <a:ea typeface="DengXian"/>
                        </a:rPr>
                        <a:t>(M</a:t>
                      </a:r>
                      <a:r>
                        <a:rPr lang="en-US" sz="1000" dirty="0">
                          <a:effectLst/>
                          <a:latin typeface="Aptos"/>
                          <a:ea typeface="DengXian"/>
                        </a:rPr>
                        <a:t>oderna mRNA )</a:t>
                      </a:r>
                      <a:endParaRPr lang="en-US" dirty="0">
                        <a:effectLst/>
                      </a:endParaRPr>
                    </a:p>
                    <a:p>
                      <a:pPr marL="342900" lvl="0" indent="-342900">
                        <a:spcAft>
                          <a:spcPts val="0"/>
                        </a:spcAft>
                        <a:buFont typeface="Arial"/>
                        <a:buChar char="•"/>
                      </a:pPr>
                      <a:endParaRPr lang="en-US" sz="1000" dirty="0">
                        <a:effectLst/>
                        <a:latin typeface="Aptos"/>
                        <a:ea typeface="DengXian"/>
                      </a:endParaRPr>
                    </a:p>
                    <a:p>
                      <a:pPr marL="342900" lvl="0" indent="-342900">
                        <a:spcAft>
                          <a:spcPts val="0"/>
                        </a:spcAft>
                        <a:buFont typeface="Arial"/>
                        <a:buChar char="•"/>
                      </a:pPr>
                      <a:endParaRPr lang="en-US" sz="1000" dirty="0">
                        <a:effectLst/>
                        <a:latin typeface="Aptos"/>
                        <a:ea typeface="DengXian"/>
                      </a:endParaRPr>
                    </a:p>
                    <a:p>
                      <a:pPr marL="342900" marR="0" lvl="0" indent="-342900">
                        <a:spcBef>
                          <a:spcPts val="0"/>
                        </a:spcBef>
                        <a:spcAft>
                          <a:spcPts val="0"/>
                        </a:spcAft>
                        <a:buFont typeface="Arial"/>
                        <a:buChar char="•"/>
                      </a:pPr>
                      <a:r>
                        <a:rPr lang="en-US" b="1" dirty="0">
                          <a:effectLst/>
                          <a:latin typeface="Aptos"/>
                          <a:ea typeface="DengXian"/>
                        </a:rPr>
                        <a:t>DTaP </a:t>
                      </a:r>
                      <a:r>
                        <a:rPr lang="en-US" sz="900" b="1" dirty="0">
                          <a:effectLst/>
                          <a:latin typeface="Aptos"/>
                          <a:ea typeface="DengXian"/>
                        </a:rPr>
                        <a:t>(age 6yrs+)</a:t>
                      </a:r>
                      <a:endParaRPr lang="en-US" dirty="0">
                        <a:effectLst/>
                        <a:latin typeface="Aptos"/>
                        <a:ea typeface="DengXian"/>
                      </a:endParaRPr>
                    </a:p>
                    <a:p>
                      <a:pPr marL="342900" marR="0" lvl="0" indent="-342900">
                        <a:spcBef>
                          <a:spcPts val="0"/>
                        </a:spcBef>
                        <a:spcAft>
                          <a:spcPts val="0"/>
                        </a:spcAft>
                        <a:buFont typeface="Arial"/>
                        <a:buChar char="•"/>
                      </a:pPr>
                      <a:endParaRPr lang="en-US" sz="900" b="1" dirty="0">
                        <a:effectLst/>
                        <a:latin typeface="Aptos"/>
                        <a:ea typeface="DengXian"/>
                      </a:endParaRPr>
                    </a:p>
                    <a:p>
                      <a:pPr marL="342900" marR="0" lvl="0" indent="-342900">
                        <a:spcBef>
                          <a:spcPts val="0"/>
                        </a:spcBef>
                        <a:spcAft>
                          <a:spcPts val="0"/>
                        </a:spcAft>
                        <a:buFont typeface="Arial"/>
                        <a:buChar char="•"/>
                      </a:pPr>
                      <a:endParaRPr lang="en-US" sz="900" b="1" dirty="0">
                        <a:effectLst/>
                        <a:latin typeface="Aptos"/>
                        <a:ea typeface="DengXian"/>
                      </a:endParaRPr>
                    </a:p>
                    <a:p>
                      <a:pPr marL="342900" marR="0" lvl="0" indent="-342900">
                        <a:spcBef>
                          <a:spcPts val="0"/>
                        </a:spcBef>
                        <a:spcAft>
                          <a:spcPts val="0"/>
                        </a:spcAft>
                        <a:buFont typeface="Arial"/>
                        <a:buChar char="•"/>
                      </a:pPr>
                      <a:endParaRPr lang="en-US" sz="900" b="1" dirty="0">
                        <a:effectLst/>
                        <a:latin typeface="Aptos"/>
                        <a:ea typeface="DengXian"/>
                      </a:endParaRPr>
                    </a:p>
                    <a:p>
                      <a:pPr marL="342900" marR="0" lvl="0" indent="-342900">
                        <a:spcBef>
                          <a:spcPts val="0"/>
                        </a:spcBef>
                        <a:spcAft>
                          <a:spcPts val="0"/>
                        </a:spcAft>
                        <a:buFont typeface="Arial"/>
                        <a:buChar char="•"/>
                      </a:pPr>
                      <a:r>
                        <a:rPr lang="en-US" b="1" dirty="0" err="1">
                          <a:effectLst/>
                          <a:latin typeface="Aptos"/>
                          <a:ea typeface="DengXian"/>
                        </a:rPr>
                        <a:t>DTap</a:t>
                      </a:r>
                      <a:r>
                        <a:rPr lang="en-US" b="1" dirty="0">
                          <a:effectLst/>
                          <a:latin typeface="Aptos"/>
                          <a:ea typeface="DengXian"/>
                        </a:rPr>
                        <a:t>-</a:t>
                      </a:r>
                      <a:r>
                        <a:rPr lang="en-US" b="1" dirty="0" err="1">
                          <a:effectLst/>
                          <a:latin typeface="Aptos"/>
                          <a:ea typeface="DengXian"/>
                        </a:rPr>
                        <a:t>HepB</a:t>
                      </a:r>
                      <a:r>
                        <a:rPr lang="en-US" b="1" dirty="0">
                          <a:effectLst/>
                          <a:latin typeface="Aptos"/>
                          <a:ea typeface="DengXian"/>
                        </a:rPr>
                        <a:t>-IPV </a:t>
                      </a:r>
                      <a:endParaRPr lang="en-US" sz="1000" b="1" dirty="0">
                        <a:effectLst/>
                        <a:latin typeface="Aptos"/>
                        <a:ea typeface="DengXian"/>
                      </a:endParaRPr>
                    </a:p>
                    <a:p>
                      <a:pPr marL="0" marR="0" lvl="0" indent="0">
                        <a:spcBef>
                          <a:spcPts val="0"/>
                        </a:spcBef>
                        <a:spcAft>
                          <a:spcPts val="0"/>
                        </a:spcAft>
                        <a:buNone/>
                      </a:pPr>
                      <a:endParaRPr lang="en-US" b="1" dirty="0">
                        <a:effectLst/>
                        <a:latin typeface="Aptos"/>
                        <a:ea typeface="DengXian"/>
                      </a:endParaRPr>
                    </a:p>
                    <a:p>
                      <a:pPr marL="342900" marR="0" lvl="0" indent="-342900">
                        <a:spcBef>
                          <a:spcPts val="0"/>
                        </a:spcBef>
                        <a:spcAft>
                          <a:spcPts val="0"/>
                        </a:spcAft>
                        <a:buFont typeface="Arial"/>
                        <a:buChar char="•"/>
                      </a:pPr>
                      <a:r>
                        <a:rPr lang="en-US" b="1" dirty="0" err="1">
                          <a:effectLst/>
                          <a:latin typeface="Aptos"/>
                          <a:ea typeface="DengXian"/>
                        </a:rPr>
                        <a:t>DTap</a:t>
                      </a:r>
                      <a:r>
                        <a:rPr lang="en-US" b="1" dirty="0">
                          <a:effectLst/>
                          <a:latin typeface="Aptos"/>
                          <a:ea typeface="DengXian"/>
                        </a:rPr>
                        <a:t>-IPV </a:t>
                      </a:r>
                      <a:endParaRPr lang="en-US" sz="1000" b="1" dirty="0">
                        <a:effectLst/>
                        <a:latin typeface="Aptos"/>
                        <a:ea typeface="DengXian"/>
                      </a:endParaRPr>
                    </a:p>
                    <a:p>
                      <a:pPr marL="0" marR="0" lvl="0" indent="0">
                        <a:spcBef>
                          <a:spcPts val="0"/>
                        </a:spcBef>
                        <a:spcAft>
                          <a:spcPts val="0"/>
                        </a:spcAft>
                        <a:buNone/>
                      </a:pPr>
                      <a:endParaRPr lang="en-US" b="1" dirty="0">
                        <a:effectLst/>
                        <a:latin typeface="Aptos"/>
                        <a:ea typeface="DengXian"/>
                      </a:endParaRPr>
                    </a:p>
                    <a:p>
                      <a:pPr marL="342900" marR="0" lvl="0" indent="-342900">
                        <a:spcBef>
                          <a:spcPts val="0"/>
                        </a:spcBef>
                        <a:spcAft>
                          <a:spcPts val="0"/>
                        </a:spcAft>
                        <a:buFont typeface="Arial"/>
                        <a:buChar char="•"/>
                      </a:pPr>
                      <a:endParaRPr lang="en-US" sz="1000" b="1" dirty="0">
                        <a:effectLst/>
                        <a:latin typeface="Aptos"/>
                        <a:ea typeface="DengXian"/>
                      </a:endParaRPr>
                    </a:p>
                    <a:p>
                      <a:pPr marL="342900" marR="0" lvl="0" indent="-342900">
                        <a:spcBef>
                          <a:spcPts val="0"/>
                        </a:spcBef>
                        <a:spcAft>
                          <a:spcPts val="0"/>
                        </a:spcAft>
                        <a:buFont typeface="Arial"/>
                        <a:buChar char="•"/>
                      </a:pPr>
                      <a:r>
                        <a:rPr lang="en-US" b="1" dirty="0" err="1">
                          <a:effectLst/>
                          <a:latin typeface="Aptos"/>
                          <a:ea typeface="DengXian"/>
                        </a:rPr>
                        <a:t>DTap</a:t>
                      </a:r>
                      <a:r>
                        <a:rPr lang="en-US" b="1" dirty="0">
                          <a:effectLst/>
                          <a:latin typeface="Aptos"/>
                          <a:ea typeface="DengXian"/>
                        </a:rPr>
                        <a:t>-IPV/Hib </a:t>
                      </a:r>
                      <a:r>
                        <a:rPr lang="en-US" sz="1000" b="1" dirty="0">
                          <a:effectLst/>
                          <a:latin typeface="Aptos"/>
                          <a:ea typeface="DengXian"/>
                        </a:rPr>
                        <a:t>(</a:t>
                      </a:r>
                      <a:r>
                        <a:rPr lang="en-US" sz="1000" b="1" dirty="0" err="1">
                          <a:effectLst/>
                          <a:latin typeface="Aptos"/>
                          <a:ea typeface="DengXian"/>
                        </a:rPr>
                        <a:t>Pentacel</a:t>
                      </a:r>
                      <a:r>
                        <a:rPr lang="en-US" sz="1000" b="1" dirty="0">
                          <a:effectLst/>
                          <a:latin typeface="Aptos"/>
                          <a:ea typeface="DengXian"/>
                        </a:rPr>
                        <a:t>)</a:t>
                      </a:r>
                      <a:endParaRPr lang="en-US" dirty="0">
                        <a:effectLst/>
                        <a:latin typeface="Aptos"/>
                        <a:ea typeface="DengXian"/>
                      </a:endParaRPr>
                    </a:p>
                    <a:p>
                      <a:pPr marL="342900" marR="0" lvl="0" indent="-342900">
                        <a:spcBef>
                          <a:spcPts val="0"/>
                        </a:spcBef>
                        <a:spcAft>
                          <a:spcPts val="0"/>
                        </a:spcAft>
                        <a:buFont typeface="Arial"/>
                        <a:buChar char="•"/>
                      </a:pPr>
                      <a:endParaRPr lang="en-US" sz="1000" b="1" dirty="0">
                        <a:effectLst/>
                        <a:latin typeface="Aptos"/>
                        <a:ea typeface="DengXian"/>
                      </a:endParaRPr>
                    </a:p>
                    <a:p>
                      <a:pPr marL="342900" marR="0" lvl="0" indent="-342900">
                        <a:spcBef>
                          <a:spcPts val="0"/>
                        </a:spcBef>
                        <a:spcAft>
                          <a:spcPts val="0"/>
                        </a:spcAft>
                        <a:buFont typeface="Arial"/>
                        <a:buChar char="•"/>
                      </a:pPr>
                      <a:r>
                        <a:rPr lang="en-US" b="1" dirty="0">
                          <a:effectLst/>
                          <a:latin typeface="Aptos"/>
                          <a:ea typeface="DengXian"/>
                        </a:rPr>
                        <a:t>DTaP-IPV-Hib-</a:t>
                      </a:r>
                      <a:r>
                        <a:rPr lang="en-US" b="1" dirty="0" err="1">
                          <a:effectLst/>
                          <a:latin typeface="Aptos"/>
                          <a:ea typeface="DengXian"/>
                        </a:rPr>
                        <a:t>HepB</a:t>
                      </a:r>
                      <a:r>
                        <a:rPr lang="en-US" b="1" dirty="0">
                          <a:effectLst/>
                          <a:latin typeface="Aptos"/>
                          <a:ea typeface="DengXian"/>
                        </a:rPr>
                        <a:t> </a:t>
                      </a:r>
                      <a:r>
                        <a:rPr lang="en-US" sz="900" b="1" dirty="0">
                          <a:effectLst/>
                          <a:latin typeface="Aptos"/>
                          <a:ea typeface="DengXian"/>
                        </a:rPr>
                        <a:t>(</a:t>
                      </a:r>
                      <a:r>
                        <a:rPr lang="en-US" sz="1000" b="1" dirty="0" err="1">
                          <a:effectLst/>
                          <a:latin typeface="Aptos"/>
                          <a:ea typeface="DengXian"/>
                        </a:rPr>
                        <a:t>Vaxelis</a:t>
                      </a:r>
                      <a:r>
                        <a:rPr lang="en-US" sz="1000" b="1" dirty="0">
                          <a:effectLst/>
                          <a:latin typeface="Aptos"/>
                          <a:ea typeface="DengXian"/>
                        </a:rPr>
                        <a:t>)</a:t>
                      </a:r>
                      <a:endParaRPr lang="en-US" dirty="0">
                        <a:effectLst/>
                        <a:latin typeface="Aptos"/>
                        <a:ea typeface="DengXian"/>
                      </a:endParaRPr>
                    </a:p>
                    <a:p>
                      <a:pPr marL="342900" marR="0" lvl="0" indent="-342900">
                        <a:spcBef>
                          <a:spcPts val="0"/>
                        </a:spcBef>
                        <a:spcAft>
                          <a:spcPts val="0"/>
                        </a:spcAft>
                        <a:buFont typeface="Arial"/>
                        <a:buChar char="•"/>
                      </a:pPr>
                      <a:endParaRPr lang="en-US" sz="1000" b="1" dirty="0">
                        <a:effectLst/>
                        <a:latin typeface="Aptos"/>
                        <a:ea typeface="DengXian"/>
                      </a:endParaRPr>
                    </a:p>
                    <a:p>
                      <a:pPr marL="342900" marR="0" lvl="0" indent="-342900">
                        <a:spcBef>
                          <a:spcPts val="0"/>
                        </a:spcBef>
                        <a:spcAft>
                          <a:spcPts val="0"/>
                        </a:spcAft>
                        <a:buFont typeface="Arial"/>
                        <a:buChar char="•"/>
                      </a:pPr>
                      <a:r>
                        <a:rPr lang="en-US" b="1" dirty="0">
                          <a:effectLst/>
                          <a:latin typeface="Aptos"/>
                          <a:ea typeface="DengXian"/>
                        </a:rPr>
                        <a:t>DT</a:t>
                      </a:r>
                      <a:r>
                        <a:rPr lang="en-US" sz="900" b="1" dirty="0">
                          <a:effectLst/>
                          <a:latin typeface="Aptos"/>
                          <a:ea typeface="DengXian"/>
                        </a:rPr>
                        <a:t> (through age 6yrs)</a:t>
                      </a:r>
                      <a:endParaRPr lang="en-US" dirty="0">
                        <a:effectLst/>
                        <a:latin typeface="Aptos"/>
                        <a:ea typeface="DengXian"/>
                      </a:endParaRPr>
                    </a:p>
                    <a:p>
                      <a:pPr marL="342900" marR="0" lvl="0" indent="-342900">
                        <a:spcBef>
                          <a:spcPts val="0"/>
                        </a:spcBef>
                        <a:spcAft>
                          <a:spcPts val="0"/>
                        </a:spcAft>
                        <a:buFont typeface="Arial"/>
                        <a:buChar char="•"/>
                      </a:pPr>
                      <a:endParaRPr lang="en-US" sz="900" b="1" dirty="0">
                        <a:effectLst/>
                        <a:latin typeface="Aptos"/>
                        <a:ea typeface="DengXian"/>
                      </a:endParaRPr>
                    </a:p>
                    <a:p>
                      <a:pPr marL="342900" marR="0" lvl="0" indent="-342900">
                        <a:spcBef>
                          <a:spcPts val="0"/>
                        </a:spcBef>
                        <a:spcAft>
                          <a:spcPts val="0"/>
                        </a:spcAft>
                        <a:buFont typeface="Arial"/>
                        <a:buChar char="•"/>
                      </a:pPr>
                      <a:endParaRPr lang="en-US" sz="900" b="1" dirty="0">
                        <a:effectLst/>
                        <a:latin typeface="Aptos"/>
                        <a:ea typeface="DengXian"/>
                      </a:endParaRPr>
                    </a:p>
                    <a:p>
                      <a:pPr marL="342900" marR="0" lvl="0" indent="-342900">
                        <a:spcBef>
                          <a:spcPts val="0"/>
                        </a:spcBef>
                        <a:spcAft>
                          <a:spcPts val="0"/>
                        </a:spcAft>
                        <a:buFont typeface="Arial"/>
                        <a:buChar char="•"/>
                      </a:pPr>
                      <a:r>
                        <a:rPr lang="en-US" sz="1800" b="1" dirty="0">
                          <a:effectLst/>
                          <a:latin typeface="Aptos"/>
                          <a:ea typeface="DengXian"/>
                        </a:rPr>
                        <a:t>HPV9</a:t>
                      </a:r>
                    </a:p>
                    <a:p>
                      <a:pPr marL="342900" marR="0" lvl="0" indent="-342900">
                        <a:spcBef>
                          <a:spcPts val="0"/>
                        </a:spcBef>
                        <a:spcAft>
                          <a:spcPts val="0"/>
                        </a:spcAft>
                        <a:buFont typeface="Arial"/>
                        <a:buChar char="•"/>
                      </a:pPr>
                      <a:endParaRPr lang="en-US" sz="1800" b="1" dirty="0">
                        <a:effectLst/>
                        <a:latin typeface="Aptos"/>
                        <a:ea typeface="DengXian"/>
                      </a:endParaRPr>
                    </a:p>
                    <a:p>
                      <a:pPr marL="342900" marR="0" lvl="0" indent="-342900">
                        <a:spcBef>
                          <a:spcPts val="0"/>
                        </a:spcBef>
                        <a:spcAft>
                          <a:spcPts val="0"/>
                        </a:spcAft>
                        <a:buFont typeface="Arial"/>
                        <a:buChar char="•"/>
                      </a:pPr>
                      <a:r>
                        <a:rPr lang="en-US" sz="1800" b="1" dirty="0">
                          <a:effectLst/>
                          <a:latin typeface="Aptos"/>
                          <a:ea typeface="DengXian"/>
                        </a:rPr>
                        <a:t>Hepatitis A</a:t>
                      </a:r>
                    </a:p>
                    <a:p>
                      <a:pPr marL="342900" marR="0" lvl="0" indent="-342900">
                        <a:spcBef>
                          <a:spcPts val="0"/>
                        </a:spcBef>
                        <a:spcAft>
                          <a:spcPts val="0"/>
                        </a:spcAft>
                        <a:buFont typeface="Arial"/>
                        <a:buChar char="•"/>
                      </a:pPr>
                      <a:endParaRPr lang="en-US" sz="1800" b="1" dirty="0">
                        <a:effectLst/>
                        <a:latin typeface="Aptos"/>
                        <a:ea typeface="DengXian"/>
                      </a:endParaRPr>
                    </a:p>
                    <a:p>
                      <a:pPr marL="342900" marR="0" lvl="0" indent="-342900">
                        <a:spcBef>
                          <a:spcPts val="0"/>
                        </a:spcBef>
                        <a:spcAft>
                          <a:spcPts val="0"/>
                        </a:spcAft>
                        <a:buFont typeface="Arial"/>
                        <a:buChar char="•"/>
                      </a:pPr>
                      <a:r>
                        <a:rPr lang="en-US" sz="1800" b="1" dirty="0">
                          <a:effectLst/>
                          <a:latin typeface="Aptos"/>
                          <a:ea typeface="DengXian"/>
                        </a:rPr>
                        <a:t>Hepatitis B</a:t>
                      </a:r>
                    </a:p>
                    <a:p>
                      <a:pPr marL="342900" marR="0" lvl="0" indent="-342900">
                        <a:spcBef>
                          <a:spcPts val="0"/>
                        </a:spcBef>
                        <a:spcAft>
                          <a:spcPts val="0"/>
                        </a:spcAft>
                        <a:buFont typeface="Arial"/>
                        <a:buChar char="•"/>
                      </a:pPr>
                      <a:endParaRPr lang="en-US" sz="900" b="1" dirty="0">
                        <a:effectLst/>
                        <a:latin typeface="Aptos"/>
                        <a:ea typeface="DengXian"/>
                      </a:endParaRPr>
                    </a:p>
                    <a:p>
                      <a:pPr marL="342900" marR="0" lvl="0" indent="-342900">
                        <a:spcBef>
                          <a:spcPts val="0"/>
                        </a:spcBef>
                        <a:spcAft>
                          <a:spcPts val="0"/>
                        </a:spcAft>
                        <a:buFont typeface="Arial"/>
                        <a:buChar char="•"/>
                      </a:pPr>
                      <a:endParaRPr lang="en-US" sz="900" b="1" dirty="0">
                        <a:effectLst/>
                        <a:latin typeface="Aptos"/>
                        <a:ea typeface="DengXian"/>
                      </a:endParaRPr>
                    </a:p>
                    <a:p>
                      <a:pPr marL="342900" marR="0" lvl="0" indent="-342900">
                        <a:spcBef>
                          <a:spcPts val="0"/>
                        </a:spcBef>
                        <a:spcAft>
                          <a:spcPts val="0"/>
                        </a:spcAft>
                        <a:buFont typeface="Arial"/>
                        <a:buChar char="•"/>
                      </a:pPr>
                      <a:endParaRPr lang="en-US" sz="900" b="1" dirty="0">
                        <a:effectLst/>
                        <a:latin typeface="Aptos"/>
                        <a:ea typeface="DengXian"/>
                      </a:endParaRPr>
                    </a:p>
                    <a:p>
                      <a:pPr marL="342900" marR="0" lvl="0" indent="-342900">
                        <a:spcBef>
                          <a:spcPts val="0"/>
                        </a:spcBef>
                        <a:spcAft>
                          <a:spcPts val="0"/>
                        </a:spcAft>
                        <a:buFont typeface="Arial"/>
                        <a:buChar char="•"/>
                      </a:pPr>
                      <a:endParaRPr lang="en-US" sz="900" b="1" dirty="0">
                        <a:effectLst/>
                        <a:latin typeface="Aptos"/>
                        <a:ea typeface="DengXian"/>
                      </a:endParaRPr>
                    </a:p>
                    <a:p>
                      <a:pPr>
                        <a:spcAft>
                          <a:spcPts val="0"/>
                        </a:spcAft>
                      </a:pPr>
                      <a:endParaRPr lang="en-US" dirty="0">
                        <a:effectLst/>
                        <a:latin typeface="Aptos"/>
                        <a:ea typeface="DengXian"/>
                      </a:endParaRPr>
                    </a:p>
                    <a:p>
                      <a:pPr>
                        <a:spcAft>
                          <a:spcPts val="0"/>
                        </a:spcAft>
                      </a:pPr>
                      <a:endParaRPr lang="en-US" dirty="0">
                        <a:effectLst/>
                        <a:latin typeface="Aptos"/>
                        <a:ea typeface="DengXian"/>
                      </a:endParaRPr>
                    </a:p>
                  </a:txBody>
                  <a:tcPr marL="68580" marR="68580" marT="0" marB="0">
                    <a:lnL>
                      <a:noFill/>
                    </a:lnL>
                    <a:lnR>
                      <a:noFill/>
                    </a:lnR>
                    <a:lnT>
                      <a:noFill/>
                    </a:lnT>
                    <a:lnB>
                      <a:noFill/>
                    </a:lnB>
                    <a:noFill/>
                  </a:tcPr>
                </a:tc>
                <a:tc>
                  <a:txBody>
                    <a:bodyPr/>
                    <a:lstStyle/>
                    <a:p>
                      <a:pPr marL="342900" marR="0" lvl="0" indent="-342900">
                        <a:spcBef>
                          <a:spcPts val="0"/>
                        </a:spcBef>
                        <a:spcAft>
                          <a:spcPts val="0"/>
                        </a:spcAft>
                        <a:buFont typeface="Arial"/>
                        <a:buChar char="•"/>
                      </a:pPr>
                      <a:r>
                        <a:rPr lang="en-US" b="1" dirty="0">
                          <a:effectLst/>
                          <a:latin typeface="Aptos"/>
                          <a:ea typeface="DengXian"/>
                        </a:rPr>
                        <a:t>Influenza</a:t>
                      </a:r>
                      <a:endParaRPr lang="en-US" dirty="0">
                        <a:effectLst/>
                        <a:latin typeface="Aptos"/>
                        <a:ea typeface="DengXian"/>
                      </a:endParaRPr>
                    </a:p>
                    <a:p>
                      <a:pPr marL="342900" marR="0" lvl="0" indent="-342900">
                        <a:spcBef>
                          <a:spcPts val="0"/>
                        </a:spcBef>
                        <a:spcAft>
                          <a:spcPts val="0"/>
                        </a:spcAft>
                        <a:buFont typeface="Arial"/>
                        <a:buChar char="•"/>
                      </a:pPr>
                      <a:endParaRPr lang="en-US" b="1" dirty="0">
                        <a:effectLst/>
                        <a:latin typeface="Aptos"/>
                        <a:ea typeface="DengXian"/>
                      </a:endParaRPr>
                    </a:p>
                    <a:p>
                      <a:pPr marL="342900" marR="0" lvl="0" indent="-342900">
                        <a:spcBef>
                          <a:spcPts val="0"/>
                        </a:spcBef>
                        <a:spcAft>
                          <a:spcPts val="0"/>
                        </a:spcAft>
                        <a:buFont typeface="Arial"/>
                        <a:buChar char="•"/>
                      </a:pPr>
                      <a:r>
                        <a:rPr lang="en-US" b="1" dirty="0">
                          <a:effectLst/>
                          <a:latin typeface="Aptos"/>
                          <a:ea typeface="DengXian"/>
                        </a:rPr>
                        <a:t>IPV (Polio)</a:t>
                      </a:r>
                      <a:endParaRPr lang="en-US" dirty="0">
                        <a:effectLst/>
                        <a:latin typeface="Aptos"/>
                        <a:ea typeface="DengXian"/>
                      </a:endParaRPr>
                    </a:p>
                    <a:p>
                      <a:pPr marL="342900" marR="0" lvl="0" indent="-342900">
                        <a:spcBef>
                          <a:spcPts val="0"/>
                        </a:spcBef>
                        <a:spcAft>
                          <a:spcPts val="0"/>
                        </a:spcAft>
                        <a:buFont typeface="Arial"/>
                        <a:buChar char="•"/>
                      </a:pPr>
                      <a:endParaRPr lang="en-US" dirty="0">
                        <a:effectLst/>
                        <a:latin typeface="Aptos"/>
                        <a:ea typeface="DengXian"/>
                      </a:endParaRPr>
                    </a:p>
                    <a:p>
                      <a:pPr marL="342900" marR="0" lvl="0" indent="-342900">
                        <a:spcBef>
                          <a:spcPts val="0"/>
                        </a:spcBef>
                        <a:spcAft>
                          <a:spcPts val="0"/>
                        </a:spcAft>
                        <a:buFont typeface="Arial"/>
                        <a:buChar char="•"/>
                      </a:pPr>
                      <a:r>
                        <a:rPr lang="en-US" dirty="0">
                          <a:effectLst/>
                          <a:latin typeface="Aptos"/>
                          <a:ea typeface="DengXian"/>
                        </a:rPr>
                        <a:t>MMR</a:t>
                      </a:r>
                    </a:p>
                    <a:p>
                      <a:pPr marL="342900" marR="0" lvl="0" indent="-342900">
                        <a:spcBef>
                          <a:spcPts val="0"/>
                        </a:spcBef>
                        <a:spcAft>
                          <a:spcPts val="0"/>
                        </a:spcAft>
                        <a:buFont typeface="Arial"/>
                        <a:buChar char="•"/>
                      </a:pPr>
                      <a:endParaRPr lang="en-US" dirty="0">
                        <a:effectLst/>
                        <a:latin typeface="Aptos"/>
                        <a:ea typeface="DengXian"/>
                      </a:endParaRPr>
                    </a:p>
                    <a:p>
                      <a:pPr marL="342900" marR="0" lvl="0" indent="-342900">
                        <a:spcBef>
                          <a:spcPts val="0"/>
                        </a:spcBef>
                        <a:spcAft>
                          <a:spcPts val="0"/>
                        </a:spcAft>
                        <a:buFont typeface="Arial"/>
                        <a:buChar char="•"/>
                      </a:pPr>
                      <a:r>
                        <a:rPr lang="en-US" dirty="0">
                          <a:effectLst/>
                          <a:latin typeface="Aptos"/>
                          <a:ea typeface="DengXian"/>
                        </a:rPr>
                        <a:t>MMR/V</a:t>
                      </a:r>
                    </a:p>
                    <a:p>
                      <a:pPr marL="342900" marR="0" lvl="0" indent="-342900">
                        <a:spcBef>
                          <a:spcPts val="0"/>
                        </a:spcBef>
                        <a:spcAft>
                          <a:spcPts val="0"/>
                        </a:spcAft>
                        <a:buFont typeface="Arial"/>
                        <a:buChar char="•"/>
                      </a:pPr>
                      <a:endParaRPr lang="en-US" dirty="0">
                        <a:effectLst/>
                        <a:latin typeface="Aptos"/>
                        <a:ea typeface="DengXian"/>
                      </a:endParaRPr>
                    </a:p>
                    <a:p>
                      <a:pPr marL="342900" marR="0" lvl="0" indent="-342900">
                        <a:spcBef>
                          <a:spcPts val="0"/>
                        </a:spcBef>
                        <a:spcAft>
                          <a:spcPts val="0"/>
                        </a:spcAft>
                        <a:buFont typeface="Arial"/>
                        <a:buChar char="•"/>
                      </a:pPr>
                      <a:r>
                        <a:rPr lang="en-US" dirty="0">
                          <a:effectLst/>
                          <a:latin typeface="Aptos"/>
                          <a:ea typeface="DengXian"/>
                        </a:rPr>
                        <a:t>Meningococcal B</a:t>
                      </a:r>
                    </a:p>
                    <a:p>
                      <a:pPr marL="342900" marR="0" lvl="0" indent="-342900">
                        <a:spcBef>
                          <a:spcPts val="0"/>
                        </a:spcBef>
                        <a:spcAft>
                          <a:spcPts val="0"/>
                        </a:spcAft>
                        <a:buFont typeface="Arial"/>
                        <a:buChar char="•"/>
                      </a:pPr>
                      <a:endParaRPr lang="en-US" dirty="0">
                        <a:effectLst/>
                        <a:latin typeface="Aptos"/>
                        <a:ea typeface="DengXian"/>
                      </a:endParaRPr>
                    </a:p>
                    <a:p>
                      <a:pPr marL="342900" marR="0" lvl="0" indent="-342900">
                        <a:spcBef>
                          <a:spcPts val="0"/>
                        </a:spcBef>
                        <a:spcAft>
                          <a:spcPts val="0"/>
                        </a:spcAft>
                        <a:buFont typeface="Arial"/>
                        <a:buChar char="•"/>
                      </a:pPr>
                      <a:r>
                        <a:rPr lang="en-US" dirty="0">
                          <a:effectLst/>
                          <a:latin typeface="Aptos"/>
                          <a:ea typeface="DengXian"/>
                        </a:rPr>
                        <a:t>MCV4</a:t>
                      </a:r>
                    </a:p>
                    <a:p>
                      <a:pPr marL="342900" marR="0" lvl="0" indent="-342900">
                        <a:spcBef>
                          <a:spcPts val="0"/>
                        </a:spcBef>
                        <a:spcAft>
                          <a:spcPts val="0"/>
                        </a:spcAft>
                        <a:buFont typeface="Arial"/>
                        <a:buChar char="•"/>
                      </a:pPr>
                      <a:endParaRPr lang="en-US" dirty="0">
                        <a:effectLst/>
                        <a:latin typeface="Aptos"/>
                        <a:ea typeface="DengXian"/>
                      </a:endParaRPr>
                    </a:p>
                    <a:p>
                      <a:pPr marL="342900" marR="0" lvl="0" indent="-342900">
                        <a:spcBef>
                          <a:spcPts val="0"/>
                        </a:spcBef>
                        <a:spcAft>
                          <a:spcPts val="0"/>
                        </a:spcAft>
                        <a:buFont typeface="Arial"/>
                        <a:buChar char="•"/>
                      </a:pPr>
                      <a:r>
                        <a:rPr lang="en-US" dirty="0">
                          <a:effectLst/>
                          <a:latin typeface="Aptos"/>
                          <a:ea typeface="DengXian"/>
                        </a:rPr>
                        <a:t>PCV15</a:t>
                      </a:r>
                    </a:p>
                    <a:p>
                      <a:pPr marL="342900" marR="0" lvl="0" indent="-342900">
                        <a:spcBef>
                          <a:spcPts val="0"/>
                        </a:spcBef>
                        <a:spcAft>
                          <a:spcPts val="0"/>
                        </a:spcAft>
                        <a:buFont typeface="Arial"/>
                        <a:buChar char="•"/>
                      </a:pPr>
                      <a:endParaRPr lang="en-US" dirty="0">
                        <a:effectLst/>
                        <a:latin typeface="Aptos"/>
                        <a:ea typeface="DengXian"/>
                      </a:endParaRPr>
                    </a:p>
                    <a:p>
                      <a:pPr marL="342900" marR="0" lvl="0" indent="-342900">
                        <a:spcBef>
                          <a:spcPts val="0"/>
                        </a:spcBef>
                        <a:spcAft>
                          <a:spcPts val="0"/>
                        </a:spcAft>
                        <a:buFont typeface="Arial"/>
                        <a:buChar char="•"/>
                      </a:pPr>
                      <a:r>
                        <a:rPr lang="en-US" dirty="0">
                          <a:effectLst/>
                          <a:latin typeface="Aptos"/>
                          <a:ea typeface="DengXian"/>
                        </a:rPr>
                        <a:t>TD</a:t>
                      </a:r>
                    </a:p>
                    <a:p>
                      <a:pPr marL="342900" marR="0" lvl="0" indent="-342900">
                        <a:spcBef>
                          <a:spcPts val="0"/>
                        </a:spcBef>
                        <a:spcAft>
                          <a:spcPts val="0"/>
                        </a:spcAft>
                        <a:buFont typeface="Arial"/>
                        <a:buChar char="•"/>
                      </a:pPr>
                      <a:endParaRPr lang="en-US" dirty="0">
                        <a:effectLst/>
                        <a:latin typeface="Aptos"/>
                        <a:ea typeface="DengXian"/>
                      </a:endParaRPr>
                    </a:p>
                    <a:p>
                      <a:pPr marL="342900" marR="0" lvl="0" indent="-342900">
                        <a:spcBef>
                          <a:spcPts val="0"/>
                        </a:spcBef>
                        <a:spcAft>
                          <a:spcPts val="0"/>
                        </a:spcAft>
                        <a:buFont typeface="Arial"/>
                        <a:buChar char="•"/>
                      </a:pPr>
                      <a:r>
                        <a:rPr lang="en-US" dirty="0" err="1">
                          <a:effectLst/>
                          <a:latin typeface="Aptos"/>
                          <a:ea typeface="DengXian"/>
                        </a:rPr>
                        <a:t>TDap</a:t>
                      </a:r>
                      <a:endParaRPr lang="en-US" dirty="0">
                        <a:effectLst/>
                        <a:latin typeface="Aptos"/>
                        <a:ea typeface="DengXian"/>
                      </a:endParaRPr>
                    </a:p>
                    <a:p>
                      <a:pPr marL="342900" marR="0" lvl="0" indent="-342900">
                        <a:spcBef>
                          <a:spcPts val="0"/>
                        </a:spcBef>
                        <a:spcAft>
                          <a:spcPts val="0"/>
                        </a:spcAft>
                        <a:buFont typeface="Arial"/>
                        <a:buChar char="•"/>
                      </a:pPr>
                      <a:endParaRPr lang="en-US" dirty="0">
                        <a:effectLst/>
                        <a:latin typeface="Aptos"/>
                        <a:ea typeface="DengXian"/>
                      </a:endParaRPr>
                    </a:p>
                    <a:p>
                      <a:pPr marL="342900" marR="0" lvl="0" indent="-342900">
                        <a:spcBef>
                          <a:spcPts val="0"/>
                        </a:spcBef>
                        <a:spcAft>
                          <a:spcPts val="0"/>
                        </a:spcAft>
                        <a:buFont typeface="Arial"/>
                        <a:buChar char="•"/>
                      </a:pPr>
                      <a:r>
                        <a:rPr lang="en-US" dirty="0">
                          <a:effectLst/>
                          <a:latin typeface="Aptos"/>
                          <a:ea typeface="DengXian"/>
                        </a:rPr>
                        <a:t>Var</a:t>
                      </a:r>
                    </a:p>
                    <a:p>
                      <a:pPr marL="285750" indent="-285750">
                        <a:spcAft>
                          <a:spcPts val="0"/>
                        </a:spcAft>
                        <a:buFont typeface="Arial"/>
                        <a:buChar char="•"/>
                      </a:pPr>
                      <a:endParaRPr lang="en-US" b="1" dirty="0">
                        <a:effectLst/>
                        <a:latin typeface="Aptos"/>
                        <a:ea typeface="DengXian"/>
                      </a:endParaRPr>
                    </a:p>
                    <a:p>
                      <a:pPr marL="342900" marR="0" lvl="0" indent="-342900">
                        <a:spcBef>
                          <a:spcPts val="0"/>
                        </a:spcBef>
                        <a:spcAft>
                          <a:spcPts val="0"/>
                        </a:spcAft>
                        <a:buNone/>
                      </a:pPr>
                      <a:endParaRPr lang="en-US" b="1" dirty="0">
                        <a:effectLst/>
                        <a:latin typeface="Aptos"/>
                        <a:ea typeface="DengXian"/>
                      </a:endParaRPr>
                    </a:p>
                    <a:p>
                      <a:pPr lvl="0">
                        <a:spcAft>
                          <a:spcPts val="0"/>
                        </a:spcAft>
                        <a:buNone/>
                      </a:pPr>
                      <a:endParaRPr lang="en-US" dirty="0">
                        <a:effectLst/>
                        <a:latin typeface="Aptos"/>
                        <a:ea typeface="DengXian"/>
                      </a:endParaRPr>
                    </a:p>
                  </a:txBody>
                  <a:tcPr marL="68580" marR="68580" marT="0" marB="0">
                    <a:lnL>
                      <a:noFill/>
                    </a:lnL>
                    <a:lnR>
                      <a:noFill/>
                    </a:lnR>
                    <a:lnT>
                      <a:noFill/>
                    </a:lnT>
                    <a:lnB>
                      <a:noFill/>
                    </a:lnB>
                    <a:noFill/>
                  </a:tcPr>
                </a:tc>
                <a:extLst>
                  <a:ext uri="{0D108BD9-81ED-4DB2-BD59-A6C34878D82A}">
                    <a16:rowId xmlns:a16="http://schemas.microsoft.com/office/drawing/2014/main" val="564360226"/>
                  </a:ext>
                </a:extLst>
              </a:tr>
            </a:tbl>
          </a:graphicData>
        </a:graphic>
      </p:graphicFrame>
      <p:pic>
        <p:nvPicPr>
          <p:cNvPr id="3" name="Picture 2">
            <a:extLst>
              <a:ext uri="{FF2B5EF4-FFF2-40B4-BE49-F238E27FC236}">
                <a16:creationId xmlns:a16="http://schemas.microsoft.com/office/drawing/2014/main" id="{FF48DB7E-1FD3-B3BC-6D1F-53EF7DCAABD3}"/>
              </a:ext>
            </a:extLst>
          </p:cNvPr>
          <p:cNvPicPr>
            <a:picLocks noChangeAspect="1"/>
          </p:cNvPicPr>
          <p:nvPr/>
        </p:nvPicPr>
        <p:blipFill>
          <a:blip r:embed="rId2"/>
          <a:stretch>
            <a:fillRect/>
          </a:stretch>
        </p:blipFill>
        <p:spPr>
          <a:xfrm>
            <a:off x="10582273" y="127991"/>
            <a:ext cx="1421608" cy="1446614"/>
          </a:xfrm>
          <a:prstGeom prst="rect">
            <a:avLst/>
          </a:prstGeom>
        </p:spPr>
      </p:pic>
    </p:spTree>
    <p:extLst>
      <p:ext uri="{BB962C8B-B14F-4D97-AF65-F5344CB8AC3E}">
        <p14:creationId xmlns:p14="http://schemas.microsoft.com/office/powerpoint/2010/main" val="2639983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1167492" y="381000"/>
            <a:ext cx="9779183" cy="1325563"/>
          </a:xfrm>
        </p:spPr>
        <p:txBody>
          <a:bodyPr>
            <a:normAutofit/>
          </a:bodyPr>
          <a:lstStyle/>
          <a:p>
            <a:r>
              <a:rPr lang="en-US" dirty="0"/>
              <a:t>Current Screening Process</a:t>
            </a:r>
          </a:p>
        </p:txBody>
      </p:sp>
      <p:graphicFrame>
        <p:nvGraphicFramePr>
          <p:cNvPr id="6" name="Content Placeholder 3" descr="Timeline Placeholder ">
            <a:extLst>
              <a:ext uri="{FF2B5EF4-FFF2-40B4-BE49-F238E27FC236}">
                <a16:creationId xmlns:a16="http://schemas.microsoft.com/office/drawing/2014/main" id="{85168BDF-A0D9-4916-A9F9-41D8175A703C}"/>
              </a:ext>
            </a:extLst>
          </p:cNvPr>
          <p:cNvGraphicFramePr>
            <a:graphicFrameLocks noGrp="1" noChangeAspect="1"/>
          </p:cNvGraphicFramePr>
          <p:nvPr>
            <p:extLst>
              <p:ext uri="{D42A27DB-BD31-4B8C-83A1-F6EECF244321}">
                <p14:modId xmlns:p14="http://schemas.microsoft.com/office/powerpoint/2010/main" val="2047858622"/>
              </p:ext>
            </p:extLst>
          </p:nvPr>
        </p:nvGraphicFramePr>
        <p:xfrm>
          <a:off x="1251312" y="2082555"/>
          <a:ext cx="9689375" cy="3940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C0179B5-0800-154F-80F6-614473C055BD}"/>
              </a:ext>
            </a:extLst>
          </p:cNvPr>
          <p:cNvSpPr txBox="1"/>
          <p:nvPr/>
        </p:nvSpPr>
        <p:spPr>
          <a:xfrm>
            <a:off x="2042809"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1</a:t>
            </a:r>
          </a:p>
        </p:txBody>
      </p:sp>
      <p:sp>
        <p:nvSpPr>
          <p:cNvPr id="7" name="TextBox 6">
            <a:extLst>
              <a:ext uri="{FF2B5EF4-FFF2-40B4-BE49-F238E27FC236}">
                <a16:creationId xmlns:a16="http://schemas.microsoft.com/office/drawing/2014/main" id="{B468C313-80C0-8840-8702-F1084174C592}"/>
              </a:ext>
            </a:extLst>
          </p:cNvPr>
          <p:cNvSpPr txBox="1"/>
          <p:nvPr/>
        </p:nvSpPr>
        <p:spPr>
          <a:xfrm>
            <a:off x="4002238"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2</a:t>
            </a:r>
          </a:p>
        </p:txBody>
      </p:sp>
      <p:sp>
        <p:nvSpPr>
          <p:cNvPr id="8" name="TextBox 7">
            <a:extLst>
              <a:ext uri="{FF2B5EF4-FFF2-40B4-BE49-F238E27FC236}">
                <a16:creationId xmlns:a16="http://schemas.microsoft.com/office/drawing/2014/main" id="{4E863C6B-1856-BC43-A090-B182EAB34EB8}"/>
              </a:ext>
            </a:extLst>
          </p:cNvPr>
          <p:cNvSpPr txBox="1"/>
          <p:nvPr/>
        </p:nvSpPr>
        <p:spPr>
          <a:xfrm>
            <a:off x="5932638"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3</a:t>
            </a:r>
          </a:p>
        </p:txBody>
      </p:sp>
      <p:sp>
        <p:nvSpPr>
          <p:cNvPr id="9" name="TextBox 8">
            <a:extLst>
              <a:ext uri="{FF2B5EF4-FFF2-40B4-BE49-F238E27FC236}">
                <a16:creationId xmlns:a16="http://schemas.microsoft.com/office/drawing/2014/main" id="{3AE770E3-D227-CD4E-83C4-44744E774884}"/>
              </a:ext>
            </a:extLst>
          </p:cNvPr>
          <p:cNvSpPr txBox="1"/>
          <p:nvPr/>
        </p:nvSpPr>
        <p:spPr>
          <a:xfrm>
            <a:off x="7863038"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4</a:t>
            </a:r>
          </a:p>
        </p:txBody>
      </p:sp>
      <p:sp>
        <p:nvSpPr>
          <p:cNvPr id="10" name="TextBox 9">
            <a:extLst>
              <a:ext uri="{FF2B5EF4-FFF2-40B4-BE49-F238E27FC236}">
                <a16:creationId xmlns:a16="http://schemas.microsoft.com/office/drawing/2014/main" id="{10C47546-62E7-304A-8631-60D9B8E543BE}"/>
              </a:ext>
            </a:extLst>
          </p:cNvPr>
          <p:cNvSpPr txBox="1"/>
          <p:nvPr/>
        </p:nvSpPr>
        <p:spPr>
          <a:xfrm>
            <a:off x="9807953"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5</a:t>
            </a:r>
          </a:p>
        </p:txBody>
      </p:sp>
      <p:sp>
        <p:nvSpPr>
          <p:cNvPr id="11" name="Footer Placeholder 10">
            <a:extLst>
              <a:ext uri="{FF2B5EF4-FFF2-40B4-BE49-F238E27FC236}">
                <a16:creationId xmlns:a16="http://schemas.microsoft.com/office/drawing/2014/main" id="{EBF4ECF3-F211-3447-AF95-22487182EEF2}"/>
              </a:ext>
            </a:extLst>
          </p:cNvPr>
          <p:cNvSpPr>
            <a:spLocks noGrp="1"/>
          </p:cNvSpPr>
          <p:nvPr>
            <p:ph type="ftr" sz="quarter" idx="3"/>
          </p:nvPr>
        </p:nvSpPr>
        <p:spPr>
          <a:xfrm>
            <a:off x="4038600" y="6356350"/>
            <a:ext cx="4114800" cy="365125"/>
          </a:xfrm>
        </p:spPr>
        <p:txBody>
          <a:bodyPr/>
          <a:lstStyle/>
          <a:p>
            <a:r>
              <a:rPr lang="en-US" dirty="0"/>
              <a:t>VFC</a:t>
            </a:r>
          </a:p>
        </p:txBody>
      </p:sp>
      <p:sp>
        <p:nvSpPr>
          <p:cNvPr id="12" name="Slide Number Placeholder 11">
            <a:extLst>
              <a:ext uri="{FF2B5EF4-FFF2-40B4-BE49-F238E27FC236}">
                <a16:creationId xmlns:a16="http://schemas.microsoft.com/office/drawing/2014/main" id="{6308D1AB-33EC-174A-AFF4-6B9718A863B4}"/>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18</a:t>
            </a:fld>
            <a:endParaRPr lang="en-US" dirty="0"/>
          </a:p>
        </p:txBody>
      </p:sp>
      <p:pic>
        <p:nvPicPr>
          <p:cNvPr id="25" name="Picture 24">
            <a:extLst>
              <a:ext uri="{FF2B5EF4-FFF2-40B4-BE49-F238E27FC236}">
                <a16:creationId xmlns:a16="http://schemas.microsoft.com/office/drawing/2014/main" id="{B7E3834F-5A30-B97F-1DCC-1761E91227A6}"/>
              </a:ext>
            </a:extLst>
          </p:cNvPr>
          <p:cNvPicPr>
            <a:picLocks noChangeAspect="1"/>
          </p:cNvPicPr>
          <p:nvPr/>
        </p:nvPicPr>
        <p:blipFill>
          <a:blip r:embed="rId8"/>
          <a:stretch>
            <a:fillRect/>
          </a:stretch>
        </p:blipFill>
        <p:spPr>
          <a:xfrm>
            <a:off x="10767330" y="51791"/>
            <a:ext cx="1421608" cy="1446614"/>
          </a:xfrm>
          <a:prstGeom prst="rect">
            <a:avLst/>
          </a:prstGeom>
        </p:spPr>
      </p:pic>
    </p:spTree>
    <p:extLst>
      <p:ext uri="{BB962C8B-B14F-4D97-AF65-F5344CB8AC3E}">
        <p14:creationId xmlns:p14="http://schemas.microsoft.com/office/powerpoint/2010/main" val="5169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253094" y="248414"/>
            <a:ext cx="6245912" cy="2387600"/>
          </a:xfrm>
        </p:spPr>
        <p:txBody>
          <a:bodyPr/>
          <a:lstStyle/>
          <a:p>
            <a:r>
              <a:rPr lang="en-US" dirty="0"/>
              <a:t>Translation of Vaccination Records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subTitle" idx="1"/>
          </p:nvPr>
        </p:nvSpPr>
        <p:spPr>
          <a:xfrm>
            <a:off x="148438" y="2467034"/>
            <a:ext cx="6899054" cy="3702986"/>
          </a:xfrm>
        </p:spPr>
        <p:txBody>
          <a:bodyPr vert="horz" lIns="91440" tIns="45720" rIns="91440" bIns="45720" rtlCol="0" anchor="t">
            <a:normAutofit/>
          </a:bodyPr>
          <a:lstStyle/>
          <a:p>
            <a:pPr algn="ctr"/>
            <a:r>
              <a:rPr lang="en-US" sz="2400" b="1" dirty="0">
                <a:solidFill>
                  <a:srgbClr val="FFFF00"/>
                </a:solidFill>
                <a:latin typeface="Tenorite"/>
                <a:ea typeface="+mn-lt"/>
                <a:cs typeface="Arial"/>
              </a:rPr>
              <a:t>To prevent:</a:t>
            </a:r>
          </a:p>
          <a:p>
            <a:pPr marL="457200" indent="-457200">
              <a:buFont typeface="Wingdings,Sans-Serif"/>
              <a:buChar char="v"/>
            </a:pPr>
            <a:r>
              <a:rPr lang="en-US" sz="2400" b="1" dirty="0">
                <a:solidFill>
                  <a:srgbClr val="FFFF00"/>
                </a:solidFill>
                <a:latin typeface="Tenorite"/>
                <a:ea typeface="+mn-lt"/>
                <a:cs typeface="Arial"/>
              </a:rPr>
              <a:t>Misinterpretation of vaccine records</a:t>
            </a:r>
          </a:p>
          <a:p>
            <a:pPr marL="457200" indent="-457200">
              <a:buFont typeface="Wingdings,Sans-Serif"/>
              <a:buChar char="v"/>
            </a:pPr>
            <a:r>
              <a:rPr lang="en-US" sz="2400" b="1" dirty="0">
                <a:solidFill>
                  <a:srgbClr val="FFFF00"/>
                </a:solidFill>
                <a:latin typeface="Tenorite"/>
                <a:ea typeface="+mn-lt"/>
                <a:cs typeface="Arial"/>
              </a:rPr>
              <a:t>Improper vaccination of children </a:t>
            </a:r>
          </a:p>
          <a:p>
            <a:pPr algn="ctr"/>
            <a:endParaRPr lang="en-US" sz="2400" b="1" dirty="0">
              <a:ea typeface="+mn-lt"/>
              <a:cs typeface="+mn-lt"/>
            </a:endParaRPr>
          </a:p>
          <a:p>
            <a:pPr algn="ctr"/>
            <a:r>
              <a:rPr lang="en-US" sz="2400" b="1" dirty="0">
                <a:ea typeface="+mn-lt"/>
                <a:cs typeface="+mn-lt"/>
              </a:rPr>
              <a:t>Our Protocol:</a:t>
            </a:r>
            <a:endParaRPr lang="en-US" sz="2400" dirty="0">
              <a:ea typeface="+mn-lt"/>
              <a:cs typeface="+mn-lt"/>
            </a:endParaRPr>
          </a:p>
          <a:p>
            <a:pPr algn="ctr"/>
            <a:r>
              <a:rPr lang="en-US" sz="2400" b="1" dirty="0">
                <a:ea typeface="+mn-lt"/>
                <a:cs typeface="+mn-lt"/>
              </a:rPr>
              <a:t> School nurse's review the children's vaccine records and provide the immunization portion of the A-45 form to parents/guardians to submit to OPHM </a:t>
            </a:r>
            <a:endParaRPr lang="en-US" sz="2400" dirty="0">
              <a:ea typeface="+mn-lt"/>
              <a:cs typeface="+mn-lt"/>
            </a:endParaRPr>
          </a:p>
          <a:p>
            <a:pPr algn="ctr"/>
            <a:endParaRPr lang="en-US" sz="2400" b="1" dirty="0">
              <a:ea typeface="+mn-lt"/>
              <a:cs typeface="+mn-lt"/>
            </a:endParaRPr>
          </a:p>
          <a:p>
            <a:pPr algn="ctr"/>
            <a:endParaRPr lang="en-US" sz="2400" dirty="0"/>
          </a:p>
          <a:p>
            <a:endParaRPr lang="en-US" sz="2400" dirty="0"/>
          </a:p>
          <a:p>
            <a:pPr marL="457200" indent="-457200">
              <a:buFont typeface="Wingdings" panose="020B0604020202020204" pitchFamily="34" charset="0"/>
              <a:buChar char="v"/>
            </a:pPr>
            <a:endParaRPr lang="en-US" sz="2400" dirty="0"/>
          </a:p>
          <a:p>
            <a:endParaRPr lang="en-US" sz="2400" dirty="0">
              <a:ea typeface="+mn-lt"/>
              <a:cs typeface="+mn-lt"/>
            </a:endParaRPr>
          </a:p>
          <a:p>
            <a:pPr marL="457200" indent="-457200">
              <a:buFont typeface="Wingdings" panose="020B0604020202020204" pitchFamily="34" charset="0"/>
              <a:buChar char="v"/>
            </a:pPr>
            <a:endParaRPr lang="en-US" sz="2400" dirty="0"/>
          </a:p>
        </p:txBody>
      </p:sp>
      <p:pic>
        <p:nvPicPr>
          <p:cNvPr id="7" name="Picture 6">
            <a:extLst>
              <a:ext uri="{FF2B5EF4-FFF2-40B4-BE49-F238E27FC236}">
                <a16:creationId xmlns:a16="http://schemas.microsoft.com/office/drawing/2014/main" id="{E17EDB87-3CE8-2A29-277C-194F442841A7}"/>
              </a:ext>
            </a:extLst>
          </p:cNvPr>
          <p:cNvPicPr>
            <a:picLocks noChangeAspect="1"/>
          </p:cNvPicPr>
          <p:nvPr/>
        </p:nvPicPr>
        <p:blipFill>
          <a:blip r:embed="rId3"/>
          <a:stretch>
            <a:fillRect/>
          </a:stretch>
        </p:blipFill>
        <p:spPr>
          <a:xfrm>
            <a:off x="10582273" y="127991"/>
            <a:ext cx="1421608" cy="1446614"/>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80532-6654-A216-8E8D-A5233AA992F5}"/>
              </a:ext>
            </a:extLst>
          </p:cNvPr>
          <p:cNvPicPr>
            <a:picLocks noChangeAspect="1"/>
          </p:cNvPicPr>
          <p:nvPr/>
        </p:nvPicPr>
        <p:blipFill>
          <a:blip r:embed="rId2"/>
          <a:stretch>
            <a:fillRect/>
          </a:stretch>
        </p:blipFill>
        <p:spPr>
          <a:xfrm>
            <a:off x="69737" y="5534025"/>
            <a:ext cx="1202914" cy="1229662"/>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99D918A5-841E-73DC-9974-B48798D64104}"/>
              </a:ext>
            </a:extLst>
          </p:cNvPr>
          <p:cNvPicPr>
            <a:picLocks noChangeAspect="1"/>
          </p:cNvPicPr>
          <p:nvPr/>
        </p:nvPicPr>
        <p:blipFill rotWithShape="1">
          <a:blip r:embed="rId3"/>
          <a:srcRect t="7241"/>
          <a:stretch/>
        </p:blipFill>
        <p:spPr>
          <a:xfrm>
            <a:off x="5600700" y="1670609"/>
            <a:ext cx="2051685" cy="2664353"/>
          </a:xfrm>
          <a:prstGeom prst="rect">
            <a:avLst/>
          </a:prstGeom>
        </p:spPr>
      </p:pic>
      <p:sp>
        <p:nvSpPr>
          <p:cNvPr id="9" name="TextBox 8">
            <a:extLst>
              <a:ext uri="{FF2B5EF4-FFF2-40B4-BE49-F238E27FC236}">
                <a16:creationId xmlns:a16="http://schemas.microsoft.com/office/drawing/2014/main" id="{58AE991C-B9F8-379F-A1B7-F49D6D943B84}"/>
              </a:ext>
            </a:extLst>
          </p:cNvPr>
          <p:cNvSpPr txBox="1"/>
          <p:nvPr/>
        </p:nvSpPr>
        <p:spPr>
          <a:xfrm>
            <a:off x="638175" y="1571625"/>
            <a:ext cx="4829175" cy="2862322"/>
          </a:xfrm>
          <a:prstGeom prst="rect">
            <a:avLst/>
          </a:prstGeom>
          <a:noFill/>
        </p:spPr>
        <p:txBody>
          <a:bodyPr wrap="square" rtlCol="0">
            <a:spAutoFit/>
          </a:bodyPr>
          <a:lstStyle/>
          <a:p>
            <a:pPr algn="just"/>
            <a:r>
              <a:rPr lang="en-US" i="1" dirty="0"/>
              <a:t>“Getting vaccinated is the best defense against COVID, measles, and many other childhood diseases. We look forward to working with our partners in the Municipal Health Offices to reach the VFC program-eligible children and make sure they have access to the vaccines needed for school.” </a:t>
            </a:r>
          </a:p>
          <a:p>
            <a:endParaRPr lang="en-US" i="1" dirty="0"/>
          </a:p>
          <a:p>
            <a:r>
              <a:rPr lang="en-US" i="1" dirty="0"/>
              <a:t>Joseph N. DiVincenzo, Jr.,</a:t>
            </a:r>
          </a:p>
          <a:p>
            <a:r>
              <a:rPr lang="en-US" i="1" dirty="0"/>
              <a:t>Essex County Executive</a:t>
            </a:r>
          </a:p>
        </p:txBody>
      </p:sp>
    </p:spTree>
    <p:extLst>
      <p:ext uri="{BB962C8B-B14F-4D97-AF65-F5344CB8AC3E}">
        <p14:creationId xmlns:p14="http://schemas.microsoft.com/office/powerpoint/2010/main" val="347752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4443-505C-4D26-DA80-26314C6F229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DA99EB0-7F2A-EB7B-2CE7-5166B205A4F3}"/>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86770B9-8E47-33AA-9005-A114EB90ED5B}"/>
              </a:ext>
            </a:extLst>
          </p:cNvPr>
          <p:cNvSpPr>
            <a:spLocks noGrp="1"/>
          </p:cNvSpPr>
          <p:nvPr>
            <p:ph type="body" sz="quarter" idx="14"/>
          </p:nvPr>
        </p:nvSpPr>
        <p:spPr/>
        <p:txBody>
          <a:bodyPr/>
          <a:lstStyle/>
          <a:p>
            <a:endParaRPr lang="en-US"/>
          </a:p>
        </p:txBody>
      </p:sp>
      <p:sp>
        <p:nvSpPr>
          <p:cNvPr id="6" name="Footer Placeholder 5">
            <a:extLst>
              <a:ext uri="{FF2B5EF4-FFF2-40B4-BE49-F238E27FC236}">
                <a16:creationId xmlns:a16="http://schemas.microsoft.com/office/drawing/2014/main" id="{65CBCEAC-2266-C4E4-3CB3-61524F87B8F0}"/>
              </a:ext>
            </a:extLst>
          </p:cNvPr>
          <p:cNvSpPr>
            <a:spLocks noGrp="1"/>
          </p:cNvSpPr>
          <p:nvPr>
            <p:ph type="ftr" sz="quarter" idx="11"/>
          </p:nvPr>
        </p:nvSpPr>
        <p:spPr/>
        <p:txBody>
          <a:bodyPr/>
          <a:lstStyle/>
          <a:p>
            <a:r>
              <a:rPr lang="en-US" dirty="0"/>
              <a:t>VFC</a:t>
            </a:r>
          </a:p>
        </p:txBody>
      </p:sp>
      <p:sp>
        <p:nvSpPr>
          <p:cNvPr id="7" name="Slide Number Placeholder 6">
            <a:extLst>
              <a:ext uri="{FF2B5EF4-FFF2-40B4-BE49-F238E27FC236}">
                <a16:creationId xmlns:a16="http://schemas.microsoft.com/office/drawing/2014/main" id="{7A080998-69C2-B288-4387-F5DA2CEDC8E2}"/>
              </a:ext>
            </a:extLst>
          </p:cNvPr>
          <p:cNvSpPr>
            <a:spLocks noGrp="1"/>
          </p:cNvSpPr>
          <p:nvPr>
            <p:ph type="sldNum" sz="quarter" idx="12"/>
          </p:nvPr>
        </p:nvSpPr>
        <p:spPr/>
        <p:txBody>
          <a:bodyPr/>
          <a:lstStyle/>
          <a:p>
            <a:fld id="{294A09A9-5501-47C1-A89A-A340965A2BE2}" type="slidenum">
              <a:rPr lang="en-US" smtClean="0"/>
              <a:pPr/>
              <a:t>20</a:t>
            </a:fld>
            <a:endParaRPr lang="en-US"/>
          </a:p>
        </p:txBody>
      </p:sp>
      <p:pic>
        <p:nvPicPr>
          <p:cNvPr id="8" name="Picture 7">
            <a:extLst>
              <a:ext uri="{FF2B5EF4-FFF2-40B4-BE49-F238E27FC236}">
                <a16:creationId xmlns:a16="http://schemas.microsoft.com/office/drawing/2014/main" id="{4B5A3537-C265-A068-ACC2-A4E9EE80241A}"/>
              </a:ext>
            </a:extLst>
          </p:cNvPr>
          <p:cNvPicPr>
            <a:picLocks noChangeAspect="1"/>
          </p:cNvPicPr>
          <p:nvPr/>
        </p:nvPicPr>
        <p:blipFill>
          <a:blip r:embed="rId2"/>
          <a:stretch>
            <a:fillRect/>
          </a:stretch>
        </p:blipFill>
        <p:spPr>
          <a:xfrm>
            <a:off x="376237" y="516731"/>
            <a:ext cx="11630025" cy="5895975"/>
          </a:xfrm>
          <a:prstGeom prst="rect">
            <a:avLst/>
          </a:prstGeom>
        </p:spPr>
      </p:pic>
    </p:spTree>
    <p:extLst>
      <p:ext uri="{BB962C8B-B14F-4D97-AF65-F5344CB8AC3E}">
        <p14:creationId xmlns:p14="http://schemas.microsoft.com/office/powerpoint/2010/main" val="623150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DF2D-6DCF-AC9C-3C39-79BAFA177AC1}"/>
              </a:ext>
            </a:extLst>
          </p:cNvPr>
          <p:cNvSpPr>
            <a:spLocks noGrp="1"/>
          </p:cNvSpPr>
          <p:nvPr>
            <p:ph type="title"/>
          </p:nvPr>
        </p:nvSpPr>
        <p:spPr/>
        <p:txBody>
          <a:bodyPr/>
          <a:lstStyle/>
          <a:p>
            <a:r>
              <a:rPr lang="en-US" dirty="0"/>
              <a:t>How to Provide a Historical</a:t>
            </a:r>
            <a:br>
              <a:rPr lang="en-US" dirty="0"/>
            </a:br>
            <a:r>
              <a:rPr lang="en-US" dirty="0"/>
              <a:t>Vaccine Record</a:t>
            </a:r>
          </a:p>
        </p:txBody>
      </p:sp>
      <p:sp>
        <p:nvSpPr>
          <p:cNvPr id="3" name="Content Placeholder 2">
            <a:extLst>
              <a:ext uri="{FF2B5EF4-FFF2-40B4-BE49-F238E27FC236}">
                <a16:creationId xmlns:a16="http://schemas.microsoft.com/office/drawing/2014/main" id="{175C0338-1CDF-D17F-0161-5F9096F71599}"/>
              </a:ext>
            </a:extLst>
          </p:cNvPr>
          <p:cNvSpPr>
            <a:spLocks noGrp="1"/>
          </p:cNvSpPr>
          <p:nvPr>
            <p:ph idx="1"/>
          </p:nvPr>
        </p:nvSpPr>
        <p:spPr>
          <a:xfrm>
            <a:off x="1665340" y="2073113"/>
            <a:ext cx="3667743" cy="684169"/>
          </a:xfrm>
        </p:spPr>
        <p:txBody>
          <a:bodyPr/>
          <a:lstStyle/>
          <a:p>
            <a:pPr algn="ctr"/>
            <a:r>
              <a:rPr lang="en-US" sz="1800" b="1" dirty="0"/>
              <a:t>Parent/Guardian Submit Vaccine Record </a:t>
            </a:r>
          </a:p>
          <a:p>
            <a:endParaRPr lang="en-US" dirty="0"/>
          </a:p>
        </p:txBody>
      </p:sp>
      <p:sp>
        <p:nvSpPr>
          <p:cNvPr id="4" name="Footer Placeholder 3">
            <a:extLst>
              <a:ext uri="{FF2B5EF4-FFF2-40B4-BE49-F238E27FC236}">
                <a16:creationId xmlns:a16="http://schemas.microsoft.com/office/drawing/2014/main" id="{FD32C679-BEC1-4BFB-7FD1-8AEECBF9B234}"/>
              </a:ext>
            </a:extLst>
          </p:cNvPr>
          <p:cNvSpPr>
            <a:spLocks noGrp="1"/>
          </p:cNvSpPr>
          <p:nvPr>
            <p:ph type="ftr" sz="quarter" idx="3"/>
          </p:nvPr>
        </p:nvSpPr>
        <p:spPr/>
        <p:txBody>
          <a:bodyPr/>
          <a:lstStyle/>
          <a:p>
            <a:r>
              <a:rPr lang="en-US" dirty="0"/>
              <a:t>VFC</a:t>
            </a:r>
          </a:p>
        </p:txBody>
      </p:sp>
      <p:sp>
        <p:nvSpPr>
          <p:cNvPr id="5" name="Slide Number Placeholder 4">
            <a:extLst>
              <a:ext uri="{FF2B5EF4-FFF2-40B4-BE49-F238E27FC236}">
                <a16:creationId xmlns:a16="http://schemas.microsoft.com/office/drawing/2014/main" id="{D9EB4553-40BB-5863-916B-0210519DB583}"/>
              </a:ext>
            </a:extLst>
          </p:cNvPr>
          <p:cNvSpPr>
            <a:spLocks noGrp="1"/>
          </p:cNvSpPr>
          <p:nvPr>
            <p:ph type="sldNum" sz="quarter" idx="4"/>
          </p:nvPr>
        </p:nvSpPr>
        <p:spPr/>
        <p:txBody>
          <a:bodyPr/>
          <a:lstStyle/>
          <a:p>
            <a:fld id="{294A09A9-5501-47C1-A89A-A340965A2BE2}" type="slidenum">
              <a:rPr lang="en-US" smtClean="0"/>
              <a:pPr/>
              <a:t>21</a:t>
            </a:fld>
            <a:endParaRPr lang="en-US"/>
          </a:p>
        </p:txBody>
      </p:sp>
      <p:sp>
        <p:nvSpPr>
          <p:cNvPr id="6" name="Content Placeholder 2">
            <a:extLst>
              <a:ext uri="{FF2B5EF4-FFF2-40B4-BE49-F238E27FC236}">
                <a16:creationId xmlns:a16="http://schemas.microsoft.com/office/drawing/2014/main" id="{75811EDF-2B62-68DD-BB6D-152E73DBD255}"/>
              </a:ext>
            </a:extLst>
          </p:cNvPr>
          <p:cNvSpPr txBox="1">
            <a:spLocks/>
          </p:cNvSpPr>
          <p:nvPr/>
        </p:nvSpPr>
        <p:spPr>
          <a:xfrm>
            <a:off x="1089657" y="3061682"/>
            <a:ext cx="4663440" cy="28286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Instruct Parent/Guardian to call:</a:t>
            </a:r>
          </a:p>
          <a:p>
            <a:pPr algn="ctr"/>
            <a:r>
              <a:rPr lang="en-US" sz="2000" dirty="0"/>
              <a:t>973-877-8456</a:t>
            </a:r>
          </a:p>
          <a:p>
            <a:pPr algn="ctr"/>
            <a:r>
              <a:rPr lang="en-US" sz="2000" b="1" dirty="0"/>
              <a:t>Interpretation Services Available</a:t>
            </a:r>
          </a:p>
        </p:txBody>
      </p:sp>
      <p:sp>
        <p:nvSpPr>
          <p:cNvPr id="7" name="Content Placeholder 7">
            <a:extLst>
              <a:ext uri="{FF2B5EF4-FFF2-40B4-BE49-F238E27FC236}">
                <a16:creationId xmlns:a16="http://schemas.microsoft.com/office/drawing/2014/main" id="{C8ED9D47-8F07-08B4-70E2-0F291F1BE803}"/>
              </a:ext>
            </a:extLst>
          </p:cNvPr>
          <p:cNvSpPr txBox="1">
            <a:spLocks/>
          </p:cNvSpPr>
          <p:nvPr/>
        </p:nvSpPr>
        <p:spPr>
          <a:xfrm>
            <a:off x="6318697" y="2073113"/>
            <a:ext cx="4663440" cy="5225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School Nurse Submit Vaccine Record</a:t>
            </a:r>
          </a:p>
          <a:p>
            <a:pPr marL="0" indent="0" algn="ctr">
              <a:buNone/>
            </a:pPr>
            <a:r>
              <a:rPr lang="en-US" sz="2000" b="1" dirty="0"/>
              <a:t>E-mail directly to OPHM</a:t>
            </a:r>
          </a:p>
        </p:txBody>
      </p:sp>
      <p:sp>
        <p:nvSpPr>
          <p:cNvPr id="8" name="Content Placeholder 5">
            <a:extLst>
              <a:ext uri="{FF2B5EF4-FFF2-40B4-BE49-F238E27FC236}">
                <a16:creationId xmlns:a16="http://schemas.microsoft.com/office/drawing/2014/main" id="{92A6361D-6D2A-9A00-B8E8-9992DB8B9F09}"/>
              </a:ext>
            </a:extLst>
          </p:cNvPr>
          <p:cNvSpPr txBox="1">
            <a:spLocks/>
          </p:cNvSpPr>
          <p:nvPr/>
        </p:nvSpPr>
        <p:spPr>
          <a:xfrm>
            <a:off x="6361070" y="3073700"/>
            <a:ext cx="4741273" cy="25121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hlinkClick r:id="rId2"/>
              </a:rPr>
              <a:t>VFC@essexcountynj.org</a:t>
            </a:r>
            <a:endParaRPr lang="en-US" sz="2000" dirty="0"/>
          </a:p>
          <a:p>
            <a:pPr marL="0" indent="0" algn="ctr">
              <a:buNone/>
            </a:pPr>
            <a:r>
              <a:rPr lang="en-US" sz="2000" dirty="0"/>
              <a:t>Subject: Request Vaccine Appointment + </a:t>
            </a:r>
            <a:r>
              <a:rPr lang="en-US" sz="2000" i="1" dirty="0"/>
              <a:t>Township &amp; School</a:t>
            </a:r>
          </a:p>
          <a:p>
            <a:pPr marL="0" indent="0" algn="ctr">
              <a:buNone/>
            </a:pPr>
            <a:r>
              <a:rPr lang="en-US" sz="2000" dirty="0"/>
              <a:t>Attach A-45 Form </a:t>
            </a:r>
            <a:r>
              <a:rPr lang="en-US" sz="2000" b="1" u="sng" dirty="0"/>
              <a:t>as a PDF</a:t>
            </a:r>
          </a:p>
          <a:p>
            <a:pPr marL="0" indent="0" algn="ctr">
              <a:buNone/>
            </a:pPr>
            <a:r>
              <a:rPr lang="en-US" sz="2000" dirty="0"/>
              <a:t>Include parent/guardian contact information</a:t>
            </a:r>
          </a:p>
          <a:p>
            <a:pPr marL="0" indent="0" algn="ctr">
              <a:buNone/>
            </a:pPr>
            <a:r>
              <a:rPr lang="en-US" sz="2000" dirty="0"/>
              <a:t>List the vaccine required for school</a:t>
            </a:r>
          </a:p>
          <a:p>
            <a:pPr algn="ctr"/>
            <a:endParaRPr lang="en-US" dirty="0"/>
          </a:p>
        </p:txBody>
      </p:sp>
    </p:spTree>
    <p:extLst>
      <p:ext uri="{BB962C8B-B14F-4D97-AF65-F5344CB8AC3E}">
        <p14:creationId xmlns:p14="http://schemas.microsoft.com/office/powerpoint/2010/main" val="2012705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E2E3E-148D-4BE4-88A4-447C4BC35E68}"/>
              </a:ext>
            </a:extLst>
          </p:cNvPr>
          <p:cNvSpPr>
            <a:spLocks noGrp="1"/>
          </p:cNvSpPr>
          <p:nvPr>
            <p:ph type="title"/>
          </p:nvPr>
        </p:nvSpPr>
        <p:spPr/>
        <p:txBody>
          <a:bodyPr/>
          <a:lstStyle/>
          <a:p>
            <a:r>
              <a:rPr lang="en-US"/>
              <a:t>Upcoming Clinics</a:t>
            </a:r>
          </a:p>
        </p:txBody>
      </p:sp>
      <p:graphicFrame>
        <p:nvGraphicFramePr>
          <p:cNvPr id="2" name="Diagram 2" descr="SmartArt graphic">
            <a:extLst>
              <a:ext uri="{FF2B5EF4-FFF2-40B4-BE49-F238E27FC236}">
                <a16:creationId xmlns:a16="http://schemas.microsoft.com/office/drawing/2014/main" id="{364D30CB-C02F-4FE1-9E72-11B75FF74851}"/>
              </a:ext>
            </a:extLst>
          </p:cNvPr>
          <p:cNvGraphicFramePr/>
          <p:nvPr>
            <p:extLst>
              <p:ext uri="{D42A27DB-BD31-4B8C-83A1-F6EECF244321}">
                <p14:modId xmlns:p14="http://schemas.microsoft.com/office/powerpoint/2010/main" val="2781269484"/>
              </p:ext>
            </p:extLst>
          </p:nvPr>
        </p:nvGraphicFramePr>
        <p:xfrm>
          <a:off x="1245325" y="1706563"/>
          <a:ext cx="9779182" cy="4363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140F55DB-0AAD-684A-B0E2-8EF58E039423}"/>
              </a:ext>
            </a:extLst>
          </p:cNvPr>
          <p:cNvSpPr>
            <a:spLocks noGrp="1"/>
          </p:cNvSpPr>
          <p:nvPr>
            <p:ph type="ftr" sz="quarter" idx="3"/>
          </p:nvPr>
        </p:nvSpPr>
        <p:spPr/>
        <p:txBody>
          <a:bodyPr/>
          <a:lstStyle/>
          <a:p>
            <a:r>
              <a:rPr lang="en-US" dirty="0"/>
              <a:t>VFC</a:t>
            </a:r>
          </a:p>
        </p:txBody>
      </p:sp>
      <p:sp>
        <p:nvSpPr>
          <p:cNvPr id="6" name="Slide Number Placeholder 5">
            <a:extLst>
              <a:ext uri="{FF2B5EF4-FFF2-40B4-BE49-F238E27FC236}">
                <a16:creationId xmlns:a16="http://schemas.microsoft.com/office/drawing/2014/main" id="{280037C3-0E79-CD4B-92A9-5B5F9E74A60B}"/>
              </a:ext>
            </a:extLst>
          </p:cNvPr>
          <p:cNvSpPr>
            <a:spLocks noGrp="1"/>
          </p:cNvSpPr>
          <p:nvPr>
            <p:ph type="sldNum" sz="quarter" idx="4"/>
          </p:nvPr>
        </p:nvSpPr>
        <p:spPr/>
        <p:txBody>
          <a:bodyPr/>
          <a:lstStyle/>
          <a:p>
            <a:fld id="{294A09A9-5501-47C1-A89A-A340965A2BE2}" type="slidenum">
              <a:rPr lang="en-US" smtClean="0"/>
              <a:t>22</a:t>
            </a:fld>
            <a:endParaRPr lang="en-US"/>
          </a:p>
        </p:txBody>
      </p:sp>
      <p:sp>
        <p:nvSpPr>
          <p:cNvPr id="12172" name="TextBox 12171">
            <a:extLst>
              <a:ext uri="{FF2B5EF4-FFF2-40B4-BE49-F238E27FC236}">
                <a16:creationId xmlns:a16="http://schemas.microsoft.com/office/drawing/2014/main" id="{9FE4CBFB-B849-B0BC-C3AD-76EE4E8882AE}"/>
              </a:ext>
            </a:extLst>
          </p:cNvPr>
          <p:cNvSpPr txBox="1"/>
          <p:nvPr/>
        </p:nvSpPr>
        <p:spPr>
          <a:xfrm>
            <a:off x="7059385" y="304800"/>
            <a:ext cx="4898571" cy="1687890"/>
          </a:xfrm>
          <a:prstGeom prst="teardrop">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Schedule an Appointment at EssexCountyNJVaccination.org </a:t>
            </a:r>
          </a:p>
          <a:p>
            <a:pPr algn="ctr"/>
            <a:r>
              <a:rPr lang="en-US"/>
              <a:t>or </a:t>
            </a:r>
          </a:p>
          <a:p>
            <a:pPr algn="ctr"/>
            <a:r>
              <a:rPr lang="en-US"/>
              <a:t>973-877-8456</a:t>
            </a:r>
          </a:p>
        </p:txBody>
      </p:sp>
      <p:pic>
        <p:nvPicPr>
          <p:cNvPr id="12264" name="Picture 12263">
            <a:extLst>
              <a:ext uri="{FF2B5EF4-FFF2-40B4-BE49-F238E27FC236}">
                <a16:creationId xmlns:a16="http://schemas.microsoft.com/office/drawing/2014/main" id="{E8E96F17-0146-64FB-1A5F-032B74CF0CFD}"/>
              </a:ext>
            </a:extLst>
          </p:cNvPr>
          <p:cNvPicPr>
            <a:picLocks noChangeAspect="1"/>
          </p:cNvPicPr>
          <p:nvPr/>
        </p:nvPicPr>
        <p:blipFill>
          <a:blip r:embed="rId8"/>
          <a:stretch>
            <a:fillRect/>
          </a:stretch>
        </p:blipFill>
        <p:spPr>
          <a:xfrm>
            <a:off x="92867" y="5354835"/>
            <a:ext cx="1421608" cy="1446614"/>
          </a:xfrm>
          <a:prstGeom prst="rect">
            <a:avLst/>
          </a:prstGeom>
        </p:spPr>
      </p:pic>
    </p:spTree>
    <p:extLst>
      <p:ext uri="{BB962C8B-B14F-4D97-AF65-F5344CB8AC3E}">
        <p14:creationId xmlns:p14="http://schemas.microsoft.com/office/powerpoint/2010/main" val="93249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167492" y="381000"/>
            <a:ext cx="9779183" cy="1325563"/>
          </a:xfrm>
        </p:spPr>
        <p:txBody>
          <a:bodyPr/>
          <a:lstStyle/>
          <a:p>
            <a:r>
              <a:rPr lang="en-US" dirty="0"/>
              <a:t>How We Help You</a:t>
            </a:r>
          </a:p>
        </p:txBody>
      </p:sp>
      <p:sp>
        <p:nvSpPr>
          <p:cNvPr id="9" name="Content Placeholder 8">
            <a:extLst>
              <a:ext uri="{FF2B5EF4-FFF2-40B4-BE49-F238E27FC236}">
                <a16:creationId xmlns:a16="http://schemas.microsoft.com/office/drawing/2014/main" id="{472FA7B1-CD7F-3646-B44C-91A107A0CBEE}"/>
              </a:ext>
            </a:extLst>
          </p:cNvPr>
          <p:cNvSpPr>
            <a:spLocks noGrp="1"/>
          </p:cNvSpPr>
          <p:nvPr>
            <p:ph idx="11"/>
          </p:nvPr>
        </p:nvSpPr>
        <p:spPr>
          <a:xfrm>
            <a:off x="1167493" y="2003804"/>
            <a:ext cx="3173278" cy="522514"/>
          </a:xfrm>
        </p:spPr>
        <p:txBody>
          <a:bodyPr vert="horz" lIns="91440" tIns="45720" rIns="91440" bIns="45720" rtlCol="0" anchor="t">
            <a:noAutofit/>
          </a:bodyPr>
          <a:lstStyle/>
          <a:p>
            <a:r>
              <a:rPr lang="en-US" dirty="0"/>
              <a:t>NJIIS Access</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idx="1"/>
          </p:nvPr>
        </p:nvSpPr>
        <p:spPr>
          <a:xfrm>
            <a:off x="1167491" y="2526318"/>
            <a:ext cx="3218688" cy="2828613"/>
          </a:xfrm>
        </p:spPr>
        <p:txBody>
          <a:bodyPr vert="horz" lIns="91440" tIns="45720" rIns="91440" bIns="45720" rtlCol="0" anchor="t">
            <a:noAutofit/>
          </a:bodyPr>
          <a:lstStyle/>
          <a:p>
            <a:r>
              <a:rPr lang="en-US" dirty="0"/>
              <a:t>Our staff has access to the New Jersey Immunization Information System to research historical doses and upload vaccine doses to patient profiles.</a:t>
            </a:r>
          </a:p>
          <a:p>
            <a:endParaRPr lang="en-US"/>
          </a:p>
          <a:p>
            <a:endParaRPr lang="en-US"/>
          </a:p>
        </p:txBody>
      </p:sp>
      <p:sp>
        <p:nvSpPr>
          <p:cNvPr id="10" name="Content Placeholder 9">
            <a:extLst>
              <a:ext uri="{FF2B5EF4-FFF2-40B4-BE49-F238E27FC236}">
                <a16:creationId xmlns:a16="http://schemas.microsoft.com/office/drawing/2014/main" id="{585697B7-EBBB-0E4B-AA02-0D3F94821C6E}"/>
              </a:ext>
            </a:extLst>
          </p:cNvPr>
          <p:cNvSpPr>
            <a:spLocks noGrp="1"/>
          </p:cNvSpPr>
          <p:nvPr>
            <p:ph idx="12"/>
          </p:nvPr>
        </p:nvSpPr>
        <p:spPr>
          <a:xfrm>
            <a:off x="4683788" y="2003804"/>
            <a:ext cx="3173278" cy="522514"/>
          </a:xfrm>
        </p:spPr>
        <p:txBody>
          <a:bodyPr vert="horz" lIns="91440" tIns="45720" rIns="91440" bIns="45720" rtlCol="0" anchor="t">
            <a:noAutofit/>
          </a:bodyPr>
          <a:lstStyle/>
          <a:p>
            <a:r>
              <a:rPr lang="en-US" dirty="0"/>
              <a:t>Mobility</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idx="10"/>
          </p:nvPr>
        </p:nvSpPr>
        <p:spPr>
          <a:xfrm>
            <a:off x="4683787" y="2526318"/>
            <a:ext cx="3173279" cy="2828613"/>
          </a:xfrm>
        </p:spPr>
        <p:txBody>
          <a:bodyPr vert="horz" lIns="91440" tIns="45720" rIns="91440" bIns="45720" rtlCol="0" anchor="t">
            <a:normAutofit/>
          </a:bodyPr>
          <a:lstStyle/>
          <a:p>
            <a:r>
              <a:rPr lang="en-US" dirty="0"/>
              <a:t>Our mobile clinic can travel all over Essex County to host VFC clinics at community centers and schools.</a:t>
            </a:r>
          </a:p>
          <a:p>
            <a:endParaRPr lang="en-US" dirty="0"/>
          </a:p>
          <a:p>
            <a:endParaRPr lang="en-US" dirty="0"/>
          </a:p>
        </p:txBody>
      </p:sp>
      <p:sp>
        <p:nvSpPr>
          <p:cNvPr id="13" name="Content Placeholder 12">
            <a:extLst>
              <a:ext uri="{FF2B5EF4-FFF2-40B4-BE49-F238E27FC236}">
                <a16:creationId xmlns:a16="http://schemas.microsoft.com/office/drawing/2014/main" id="{EB1FFBC5-1733-5E4A-BF11-2C157D9917CC}"/>
              </a:ext>
            </a:extLst>
          </p:cNvPr>
          <p:cNvSpPr>
            <a:spLocks noGrp="1"/>
          </p:cNvSpPr>
          <p:nvPr>
            <p:ph idx="14"/>
          </p:nvPr>
        </p:nvSpPr>
        <p:spPr>
          <a:xfrm>
            <a:off x="8200083" y="2003804"/>
            <a:ext cx="3173278" cy="522514"/>
          </a:xfrm>
        </p:spPr>
        <p:txBody>
          <a:bodyPr vert="horz" lIns="91440" tIns="45720" rIns="91440" bIns="45720" rtlCol="0" anchor="t">
            <a:noAutofit/>
          </a:bodyPr>
          <a:lstStyle/>
          <a:p>
            <a:r>
              <a:rPr lang="en-US" dirty="0"/>
              <a:t>Documentation</a:t>
            </a:r>
          </a:p>
        </p:txBody>
      </p:sp>
      <p:sp>
        <p:nvSpPr>
          <p:cNvPr id="11" name="Content Placeholder 10">
            <a:extLst>
              <a:ext uri="{FF2B5EF4-FFF2-40B4-BE49-F238E27FC236}">
                <a16:creationId xmlns:a16="http://schemas.microsoft.com/office/drawing/2014/main" id="{48A12450-9474-8A49-BAEB-20C6F51540D5}"/>
              </a:ext>
            </a:extLst>
          </p:cNvPr>
          <p:cNvSpPr>
            <a:spLocks noGrp="1"/>
          </p:cNvSpPr>
          <p:nvPr>
            <p:ph idx="13"/>
          </p:nvPr>
        </p:nvSpPr>
        <p:spPr>
          <a:xfrm>
            <a:off x="8200082" y="2526318"/>
            <a:ext cx="3173279" cy="2828613"/>
          </a:xfrm>
        </p:spPr>
        <p:txBody>
          <a:bodyPr vert="horz" lIns="91440" tIns="45720" rIns="91440" bIns="45720" rtlCol="0" anchor="t">
            <a:noAutofit/>
          </a:bodyPr>
          <a:lstStyle/>
          <a:p>
            <a:r>
              <a:rPr lang="en-US" dirty="0"/>
              <a:t>Each patient will leave with a record of vaccination and/or a future appointment confirmation letter with an Essex County Office of Public Health Management stamp and nurse's signature.</a:t>
            </a:r>
          </a:p>
        </p:txBody>
      </p:sp>
      <p:sp>
        <p:nvSpPr>
          <p:cNvPr id="7" name="Footer Placeholder 6">
            <a:extLst>
              <a:ext uri="{FF2B5EF4-FFF2-40B4-BE49-F238E27FC236}">
                <a16:creationId xmlns:a16="http://schemas.microsoft.com/office/drawing/2014/main" id="{B42ACFC2-B54A-8244-B5D9-4B1EC2EED59D}"/>
              </a:ext>
            </a:extLst>
          </p:cNvPr>
          <p:cNvSpPr>
            <a:spLocks noGrp="1"/>
          </p:cNvSpPr>
          <p:nvPr>
            <p:ph type="ftr" sz="quarter" idx="3"/>
          </p:nvPr>
        </p:nvSpPr>
        <p:spPr>
          <a:xfrm>
            <a:off x="4038600" y="6356350"/>
            <a:ext cx="4114800" cy="365125"/>
          </a:xfrm>
        </p:spPr>
        <p:txBody>
          <a:bodyPr/>
          <a:lstStyle/>
          <a:p>
            <a:r>
              <a:rPr lang="en-US" dirty="0"/>
              <a:t>VFC</a:t>
            </a:r>
          </a:p>
        </p:txBody>
      </p:sp>
      <p:sp>
        <p:nvSpPr>
          <p:cNvPr id="8" name="Slide Number Placeholder 7">
            <a:extLst>
              <a:ext uri="{FF2B5EF4-FFF2-40B4-BE49-F238E27FC236}">
                <a16:creationId xmlns:a16="http://schemas.microsoft.com/office/drawing/2014/main" id="{B609FC03-B5BE-D846-993A-8E351C9509F3}"/>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23</a:t>
            </a:fld>
            <a:endParaRPr lang="en-US"/>
          </a:p>
        </p:txBody>
      </p:sp>
      <p:pic>
        <p:nvPicPr>
          <p:cNvPr id="6" name="Picture 5">
            <a:extLst>
              <a:ext uri="{FF2B5EF4-FFF2-40B4-BE49-F238E27FC236}">
                <a16:creationId xmlns:a16="http://schemas.microsoft.com/office/drawing/2014/main" id="{27A3F96A-C87C-8E07-4D05-FEFE556A6051}"/>
              </a:ext>
            </a:extLst>
          </p:cNvPr>
          <p:cNvPicPr>
            <a:picLocks noChangeAspect="1"/>
          </p:cNvPicPr>
          <p:nvPr/>
        </p:nvPicPr>
        <p:blipFill>
          <a:blip r:embed="rId2"/>
          <a:stretch>
            <a:fillRect/>
          </a:stretch>
        </p:blipFill>
        <p:spPr>
          <a:xfrm>
            <a:off x="10582273" y="127991"/>
            <a:ext cx="1421608" cy="1446614"/>
          </a:xfrm>
          <a:prstGeom prst="rect">
            <a:avLst/>
          </a:prstGeom>
        </p:spPr>
      </p:pic>
    </p:spTree>
    <p:extLst>
      <p:ext uri="{BB962C8B-B14F-4D97-AF65-F5344CB8AC3E}">
        <p14:creationId xmlns:p14="http://schemas.microsoft.com/office/powerpoint/2010/main" val="2721508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E336-295C-27E4-318F-093DF3FFF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4D8EF-3AE6-38D5-7279-549BF187CDF7}"/>
              </a:ext>
            </a:extLst>
          </p:cNvPr>
          <p:cNvSpPr>
            <a:spLocks noGrp="1"/>
          </p:cNvSpPr>
          <p:nvPr>
            <p:ph type="title"/>
          </p:nvPr>
        </p:nvSpPr>
        <p:spPr>
          <a:xfrm>
            <a:off x="1167492" y="381000"/>
            <a:ext cx="9779183" cy="1325563"/>
          </a:xfrm>
        </p:spPr>
        <p:txBody>
          <a:bodyPr/>
          <a:lstStyle/>
          <a:p>
            <a:pPr algn="ctr"/>
            <a:r>
              <a:rPr lang="en-US" dirty="0"/>
              <a:t>CONTACT INFORMATION</a:t>
            </a:r>
            <a:endParaRPr lang="en-US"/>
          </a:p>
        </p:txBody>
      </p:sp>
      <p:sp>
        <p:nvSpPr>
          <p:cNvPr id="9" name="Content Placeholder 8">
            <a:extLst>
              <a:ext uri="{FF2B5EF4-FFF2-40B4-BE49-F238E27FC236}">
                <a16:creationId xmlns:a16="http://schemas.microsoft.com/office/drawing/2014/main" id="{667F6C19-E41A-035D-47D2-8F9A044AC945}"/>
              </a:ext>
            </a:extLst>
          </p:cNvPr>
          <p:cNvSpPr>
            <a:spLocks noGrp="1"/>
          </p:cNvSpPr>
          <p:nvPr>
            <p:ph idx="11"/>
          </p:nvPr>
        </p:nvSpPr>
        <p:spPr>
          <a:xfrm>
            <a:off x="433715" y="2003804"/>
            <a:ext cx="3173278" cy="522514"/>
          </a:xfrm>
        </p:spPr>
        <p:txBody>
          <a:bodyPr vert="horz" lIns="91440" tIns="45720" rIns="91440" bIns="45720" rtlCol="0" anchor="t">
            <a:noAutofit/>
          </a:bodyPr>
          <a:lstStyle/>
          <a:p>
            <a:r>
              <a:rPr lang="en-US" dirty="0"/>
              <a:t>To Schedule the Mobile Clinic:</a:t>
            </a:r>
          </a:p>
          <a:p>
            <a:endParaRPr lang="en-US" dirty="0"/>
          </a:p>
        </p:txBody>
      </p:sp>
      <p:sp>
        <p:nvSpPr>
          <p:cNvPr id="4" name="Content Placeholder 3">
            <a:extLst>
              <a:ext uri="{FF2B5EF4-FFF2-40B4-BE49-F238E27FC236}">
                <a16:creationId xmlns:a16="http://schemas.microsoft.com/office/drawing/2014/main" id="{3A3F68F5-C99F-DFCD-1850-CDC9CC7207C7}"/>
              </a:ext>
            </a:extLst>
          </p:cNvPr>
          <p:cNvSpPr>
            <a:spLocks noGrp="1"/>
          </p:cNvSpPr>
          <p:nvPr>
            <p:ph idx="1"/>
          </p:nvPr>
        </p:nvSpPr>
        <p:spPr>
          <a:xfrm>
            <a:off x="504270" y="2822652"/>
            <a:ext cx="3893199" cy="2828613"/>
          </a:xfrm>
        </p:spPr>
        <p:txBody>
          <a:bodyPr vert="horz" lIns="91440" tIns="45720" rIns="91440" bIns="45720" rtlCol="0" anchor="t">
            <a:noAutofit/>
          </a:bodyPr>
          <a:lstStyle/>
          <a:p>
            <a:r>
              <a:rPr lang="en-US" dirty="0"/>
              <a:t>Allison Quaye</a:t>
            </a:r>
          </a:p>
          <a:p>
            <a:r>
              <a:rPr lang="en-US" dirty="0"/>
              <a:t>Mobile Clinic Coordinator</a:t>
            </a:r>
          </a:p>
          <a:p>
            <a:r>
              <a:rPr lang="en-US" dirty="0"/>
              <a:t>Aquaye@dchs.essexcountynj.org</a:t>
            </a:r>
          </a:p>
          <a:p>
            <a:endParaRPr lang="en-US" dirty="0"/>
          </a:p>
          <a:p>
            <a:endParaRPr lang="en-US" dirty="0"/>
          </a:p>
        </p:txBody>
      </p:sp>
      <p:sp>
        <p:nvSpPr>
          <p:cNvPr id="10" name="Content Placeholder 9">
            <a:extLst>
              <a:ext uri="{FF2B5EF4-FFF2-40B4-BE49-F238E27FC236}">
                <a16:creationId xmlns:a16="http://schemas.microsoft.com/office/drawing/2014/main" id="{2BF6358D-C4D2-361F-BB10-61E03C6CE660}"/>
              </a:ext>
            </a:extLst>
          </p:cNvPr>
          <p:cNvSpPr>
            <a:spLocks noGrp="1"/>
          </p:cNvSpPr>
          <p:nvPr>
            <p:ph idx="12"/>
          </p:nvPr>
        </p:nvSpPr>
        <p:spPr>
          <a:xfrm>
            <a:off x="4556788" y="2003804"/>
            <a:ext cx="3173278" cy="522514"/>
          </a:xfrm>
        </p:spPr>
        <p:txBody>
          <a:bodyPr vert="horz" lIns="91440" tIns="45720" rIns="91440" bIns="45720" rtlCol="0" anchor="t">
            <a:noAutofit/>
          </a:bodyPr>
          <a:lstStyle/>
          <a:p>
            <a:r>
              <a:rPr lang="en-US" dirty="0"/>
              <a:t>To Make VFC Appointments:</a:t>
            </a:r>
          </a:p>
        </p:txBody>
      </p:sp>
      <p:sp>
        <p:nvSpPr>
          <p:cNvPr id="5" name="Content Placeholder 4">
            <a:extLst>
              <a:ext uri="{FF2B5EF4-FFF2-40B4-BE49-F238E27FC236}">
                <a16:creationId xmlns:a16="http://schemas.microsoft.com/office/drawing/2014/main" id="{A7733E4F-8590-6F6C-4BE0-CFAF021E79D9}"/>
              </a:ext>
            </a:extLst>
          </p:cNvPr>
          <p:cNvSpPr>
            <a:spLocks noGrp="1"/>
          </p:cNvSpPr>
          <p:nvPr>
            <p:ph idx="10"/>
          </p:nvPr>
        </p:nvSpPr>
        <p:spPr>
          <a:xfrm>
            <a:off x="4556788" y="2822651"/>
            <a:ext cx="3384945" cy="2828613"/>
          </a:xfrm>
        </p:spPr>
        <p:txBody>
          <a:bodyPr vert="horz" lIns="91440" tIns="45720" rIns="91440" bIns="45720" rtlCol="0" anchor="t">
            <a:normAutofit/>
          </a:bodyPr>
          <a:lstStyle/>
          <a:p>
            <a:r>
              <a:rPr lang="en-US" dirty="0"/>
              <a:t>Call Center</a:t>
            </a:r>
          </a:p>
          <a:p>
            <a:r>
              <a:rPr lang="en-US" dirty="0"/>
              <a:t>973-877-8456</a:t>
            </a:r>
          </a:p>
          <a:p>
            <a:r>
              <a:rPr lang="en-US" dirty="0"/>
              <a:t>Essexcountynjvaccination.org</a:t>
            </a:r>
          </a:p>
          <a:p>
            <a:endParaRPr lang="en-US" dirty="0"/>
          </a:p>
          <a:p>
            <a:endParaRPr lang="en-US" dirty="0"/>
          </a:p>
        </p:txBody>
      </p:sp>
      <p:sp>
        <p:nvSpPr>
          <p:cNvPr id="13" name="Content Placeholder 12">
            <a:extLst>
              <a:ext uri="{FF2B5EF4-FFF2-40B4-BE49-F238E27FC236}">
                <a16:creationId xmlns:a16="http://schemas.microsoft.com/office/drawing/2014/main" id="{9CF6CF51-A4A2-27CF-155B-D3402682FD77}"/>
              </a:ext>
            </a:extLst>
          </p:cNvPr>
          <p:cNvSpPr>
            <a:spLocks noGrp="1"/>
          </p:cNvSpPr>
          <p:nvPr>
            <p:ph idx="14"/>
          </p:nvPr>
        </p:nvSpPr>
        <p:spPr>
          <a:xfrm>
            <a:off x="8200083" y="2003804"/>
            <a:ext cx="3173278" cy="522514"/>
          </a:xfrm>
        </p:spPr>
        <p:txBody>
          <a:bodyPr vert="horz" lIns="91440" tIns="45720" rIns="91440" bIns="45720" rtlCol="0" anchor="t">
            <a:noAutofit/>
          </a:bodyPr>
          <a:lstStyle/>
          <a:p>
            <a:r>
              <a:rPr lang="en-US" dirty="0"/>
              <a:t>To ask General VFC Questions:</a:t>
            </a:r>
          </a:p>
        </p:txBody>
      </p:sp>
      <p:sp>
        <p:nvSpPr>
          <p:cNvPr id="11" name="Content Placeholder 10">
            <a:extLst>
              <a:ext uri="{FF2B5EF4-FFF2-40B4-BE49-F238E27FC236}">
                <a16:creationId xmlns:a16="http://schemas.microsoft.com/office/drawing/2014/main" id="{0BE1628F-5BD0-CE26-C01C-84FB01EA455F}"/>
              </a:ext>
            </a:extLst>
          </p:cNvPr>
          <p:cNvSpPr>
            <a:spLocks noGrp="1"/>
          </p:cNvSpPr>
          <p:nvPr>
            <p:ph idx="13"/>
          </p:nvPr>
        </p:nvSpPr>
        <p:spPr>
          <a:xfrm>
            <a:off x="8200082" y="2822651"/>
            <a:ext cx="4019945" cy="2828613"/>
          </a:xfrm>
        </p:spPr>
        <p:txBody>
          <a:bodyPr vert="horz" lIns="91440" tIns="45720" rIns="91440" bIns="45720" rtlCol="0" anchor="t">
            <a:noAutofit/>
          </a:bodyPr>
          <a:lstStyle/>
          <a:p>
            <a:r>
              <a:rPr lang="en-US" dirty="0"/>
              <a:t>Toye Kirkland</a:t>
            </a:r>
          </a:p>
          <a:p>
            <a:r>
              <a:rPr lang="en-US" dirty="0"/>
              <a:t>VFC Coordinator</a:t>
            </a:r>
          </a:p>
          <a:p>
            <a:r>
              <a:rPr lang="en-US" dirty="0"/>
              <a:t>862-231-2863</a:t>
            </a:r>
          </a:p>
          <a:p>
            <a:r>
              <a:rPr lang="en-US" dirty="0"/>
              <a:t>Tkirkland@dchs.essexcountynj.org</a:t>
            </a:r>
          </a:p>
        </p:txBody>
      </p:sp>
      <p:sp>
        <p:nvSpPr>
          <p:cNvPr id="7" name="Footer Placeholder 6">
            <a:extLst>
              <a:ext uri="{FF2B5EF4-FFF2-40B4-BE49-F238E27FC236}">
                <a16:creationId xmlns:a16="http://schemas.microsoft.com/office/drawing/2014/main" id="{B7AC3D9C-F5A6-11CE-9C12-5349C5C8507F}"/>
              </a:ext>
            </a:extLst>
          </p:cNvPr>
          <p:cNvSpPr>
            <a:spLocks noGrp="1"/>
          </p:cNvSpPr>
          <p:nvPr>
            <p:ph type="ftr" sz="quarter" idx="3"/>
          </p:nvPr>
        </p:nvSpPr>
        <p:spPr>
          <a:xfrm>
            <a:off x="4038600" y="6356350"/>
            <a:ext cx="4114800" cy="365125"/>
          </a:xfrm>
        </p:spPr>
        <p:txBody>
          <a:bodyPr/>
          <a:lstStyle/>
          <a:p>
            <a:r>
              <a:rPr lang="en-US" dirty="0"/>
              <a:t>VFC</a:t>
            </a:r>
          </a:p>
        </p:txBody>
      </p:sp>
      <p:sp>
        <p:nvSpPr>
          <p:cNvPr id="8" name="Slide Number Placeholder 7">
            <a:extLst>
              <a:ext uri="{FF2B5EF4-FFF2-40B4-BE49-F238E27FC236}">
                <a16:creationId xmlns:a16="http://schemas.microsoft.com/office/drawing/2014/main" id="{EF9A0EBF-2263-F2D5-2875-A9BD9C5CFFE2}"/>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24</a:t>
            </a:fld>
            <a:endParaRPr lang="en-US"/>
          </a:p>
        </p:txBody>
      </p:sp>
      <p:pic>
        <p:nvPicPr>
          <p:cNvPr id="6" name="Picture 5">
            <a:extLst>
              <a:ext uri="{FF2B5EF4-FFF2-40B4-BE49-F238E27FC236}">
                <a16:creationId xmlns:a16="http://schemas.microsoft.com/office/drawing/2014/main" id="{7C60FF97-A8EC-1DE6-37A0-5332EBBB88F5}"/>
              </a:ext>
            </a:extLst>
          </p:cNvPr>
          <p:cNvPicPr>
            <a:picLocks noChangeAspect="1"/>
          </p:cNvPicPr>
          <p:nvPr/>
        </p:nvPicPr>
        <p:blipFill>
          <a:blip r:embed="rId3"/>
          <a:stretch>
            <a:fillRect/>
          </a:stretch>
        </p:blipFill>
        <p:spPr>
          <a:xfrm>
            <a:off x="10582273" y="127991"/>
            <a:ext cx="1421608" cy="1446614"/>
          </a:xfrm>
          <a:prstGeom prst="rect">
            <a:avLst/>
          </a:prstGeom>
        </p:spPr>
      </p:pic>
    </p:spTree>
    <p:extLst>
      <p:ext uri="{BB962C8B-B14F-4D97-AF65-F5344CB8AC3E}">
        <p14:creationId xmlns:p14="http://schemas.microsoft.com/office/powerpoint/2010/main" val="4224282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7270-31FC-64ED-E679-39910047AF15}"/>
              </a:ext>
            </a:extLst>
          </p:cNvPr>
          <p:cNvSpPr>
            <a:spLocks noGrp="1"/>
          </p:cNvSpPr>
          <p:nvPr>
            <p:ph type="ctrTitle"/>
          </p:nvPr>
        </p:nvSpPr>
        <p:spPr>
          <a:xfrm>
            <a:off x="606490" y="422565"/>
            <a:ext cx="10982130" cy="1844774"/>
          </a:xfrm>
        </p:spPr>
        <p:txBody>
          <a:bodyPr/>
          <a:lstStyle/>
          <a:p>
            <a:r>
              <a:rPr lang="en-US" dirty="0">
                <a:solidFill>
                  <a:srgbClr val="0070C0"/>
                </a:solidFill>
              </a:rPr>
              <a:t>Cancer prevention</a:t>
            </a:r>
            <a:br>
              <a:rPr lang="en-US" dirty="0">
                <a:solidFill>
                  <a:srgbClr val="0070C0"/>
                </a:solidFill>
              </a:rPr>
            </a:br>
            <a:r>
              <a:rPr lang="en-US" dirty="0">
                <a:solidFill>
                  <a:srgbClr val="0070C0"/>
                </a:solidFill>
              </a:rPr>
              <a:t>by HPV vaccination</a:t>
            </a:r>
          </a:p>
        </p:txBody>
      </p:sp>
      <p:sp>
        <p:nvSpPr>
          <p:cNvPr id="4" name="Date Placeholder 3">
            <a:extLst>
              <a:ext uri="{FF2B5EF4-FFF2-40B4-BE49-F238E27FC236}">
                <a16:creationId xmlns:a16="http://schemas.microsoft.com/office/drawing/2014/main" id="{31EFEEE4-0E0F-CC7A-5E23-C7F1C8FA22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01/29/2024</a:t>
            </a: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876B1ED5-6BAE-1DEB-C3D7-9E35F1FB24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D46D-EF7C-44A2-A4F3-207C1A9E94A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BB5C010A-25AA-3281-9A56-8EC9652E47EE}"/>
              </a:ext>
            </a:extLst>
          </p:cNvPr>
          <p:cNvSpPr txBox="1"/>
          <p:nvPr/>
        </p:nvSpPr>
        <p:spPr>
          <a:xfrm>
            <a:off x="438170" y="2266941"/>
            <a:ext cx="10982130" cy="31547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Presentation to Essex County school nurses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by Essex-Passaic Wellness Coalition</a:t>
            </a:r>
            <a:b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as part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Vaccines for Children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Monday, January 29,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About the EPWC</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epwcnj.org</a:t>
            </a:r>
            <a:b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sng" strike="noStrike" kern="1200" cap="none" spc="0" normalizeH="0" baseline="0" noProof="0" dirty="0">
                <a:ln>
                  <a:noFill/>
                </a:ln>
                <a:solidFill>
                  <a:prstClr val="black"/>
                </a:solidFill>
                <a:effectLst/>
                <a:uLnTx/>
                <a:uFillTx/>
                <a:latin typeface="Aptos" panose="02110004020202020204"/>
                <a:ea typeface="+mn-ea"/>
                <a:cs typeface="+mn-cs"/>
              </a:rPr>
              <a:t>Facebook</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@EssPasNJWell; </a:t>
            </a:r>
            <a:r>
              <a:rPr kumimoji="0" lang="en-US" sz="1800" b="0" i="0" u="sng" strike="noStrike" kern="1200" cap="none" spc="0" normalizeH="0" baseline="0" noProof="0" dirty="0">
                <a:ln>
                  <a:noFill/>
                </a:ln>
                <a:solidFill>
                  <a:prstClr val="black"/>
                </a:solidFill>
                <a:effectLst/>
                <a:uLnTx/>
                <a:uFillTx/>
                <a:latin typeface="Aptos" panose="02110004020202020204"/>
                <a:ea typeface="+mn-ea"/>
                <a:cs typeface="+mn-cs"/>
              </a:rPr>
              <a:t>X (formerly Twitter)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@EssPasWell; </a:t>
            </a:r>
            <a:r>
              <a:rPr kumimoji="0" lang="en-US" sz="1800" b="0" i="0" u="sng" strike="noStrike" kern="1200" cap="none" spc="0" normalizeH="0" baseline="0" noProof="0" dirty="0">
                <a:ln>
                  <a:noFill/>
                </a:ln>
                <a:solidFill>
                  <a:prstClr val="black"/>
                </a:solidFill>
                <a:effectLst/>
                <a:uLnTx/>
                <a:uFillTx/>
                <a:latin typeface="Aptos" panose="02110004020202020204"/>
                <a:ea typeface="+mn-ea"/>
                <a:cs typeface="+mn-cs"/>
              </a:rPr>
              <a:t>Instagram</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@epwcnj; </a:t>
            </a:r>
            <a:r>
              <a:rPr kumimoji="0" lang="en-US" sz="1800" b="0" i="0" u="sng" strike="noStrike" kern="1200" cap="none" spc="0" normalizeH="0" baseline="0" noProof="0" dirty="0">
                <a:ln>
                  <a:noFill/>
                </a:ln>
                <a:solidFill>
                  <a:prstClr val="black"/>
                </a:solidFill>
                <a:effectLst/>
                <a:uLnTx/>
                <a:uFillTx/>
                <a:latin typeface="Aptos" panose="02110004020202020204"/>
                <a:ea typeface="+mn-ea"/>
                <a:cs typeface="+mn-cs"/>
              </a:rPr>
              <a:t>LinkedIn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epwc</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975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7270-31FC-64ED-E679-39910047AF15}"/>
              </a:ext>
            </a:extLst>
          </p:cNvPr>
          <p:cNvSpPr>
            <a:spLocks noGrp="1"/>
          </p:cNvSpPr>
          <p:nvPr>
            <p:ph type="ctrTitle"/>
          </p:nvPr>
        </p:nvSpPr>
        <p:spPr>
          <a:xfrm>
            <a:off x="780011" y="339438"/>
            <a:ext cx="9319953" cy="1375870"/>
          </a:xfrm>
        </p:spPr>
        <p:txBody>
          <a:bodyPr>
            <a:normAutofit fontScale="90000"/>
          </a:bodyPr>
          <a:lstStyle/>
          <a:p>
            <a:r>
              <a:rPr lang="en-US" dirty="0">
                <a:solidFill>
                  <a:srgbClr val="0070C0"/>
                </a:solidFill>
              </a:rPr>
              <a:t>Cancer prevention</a:t>
            </a:r>
            <a:br>
              <a:rPr lang="en-US" dirty="0">
                <a:solidFill>
                  <a:srgbClr val="0070C0"/>
                </a:solidFill>
              </a:rPr>
            </a:br>
            <a:r>
              <a:rPr lang="en-US" dirty="0">
                <a:solidFill>
                  <a:srgbClr val="0070C0"/>
                </a:solidFill>
              </a:rPr>
              <a:t>by HPV vaccination</a:t>
            </a:r>
          </a:p>
        </p:txBody>
      </p:sp>
      <p:sp>
        <p:nvSpPr>
          <p:cNvPr id="3" name="Subtitle 2">
            <a:extLst>
              <a:ext uri="{FF2B5EF4-FFF2-40B4-BE49-F238E27FC236}">
                <a16:creationId xmlns:a16="http://schemas.microsoft.com/office/drawing/2014/main" id="{49B235B0-5A7A-3FB2-1053-B77A807A0996}"/>
              </a:ext>
            </a:extLst>
          </p:cNvPr>
          <p:cNvSpPr>
            <a:spLocks noGrp="1"/>
          </p:cNvSpPr>
          <p:nvPr>
            <p:ph type="subTitle" idx="1"/>
          </p:nvPr>
        </p:nvSpPr>
        <p:spPr>
          <a:xfrm>
            <a:off x="232756" y="2061556"/>
            <a:ext cx="11563004" cy="4294794"/>
          </a:xfrm>
        </p:spPr>
        <p:txBody>
          <a:bodyPr>
            <a:normAutofit fontScale="62500" lnSpcReduction="20000"/>
          </a:bodyPr>
          <a:lstStyle/>
          <a:p>
            <a:r>
              <a:rPr lang="en-US" sz="6000" b="1" dirty="0">
                <a:solidFill>
                  <a:srgbClr val="C00000"/>
                </a:solidFill>
              </a:rPr>
              <a:t>HPV</a:t>
            </a:r>
            <a:r>
              <a:rPr lang="en-US" sz="6000" dirty="0">
                <a:solidFill>
                  <a:srgbClr val="C00000"/>
                </a:solidFill>
              </a:rPr>
              <a:t> is the </a:t>
            </a:r>
            <a:r>
              <a:rPr lang="en-US" sz="6000" u="sng" dirty="0">
                <a:solidFill>
                  <a:srgbClr val="C00000"/>
                </a:solidFill>
              </a:rPr>
              <a:t>h</a:t>
            </a:r>
            <a:r>
              <a:rPr lang="en-US" sz="6000" dirty="0">
                <a:solidFill>
                  <a:srgbClr val="C00000"/>
                </a:solidFill>
              </a:rPr>
              <a:t>uman </a:t>
            </a:r>
            <a:r>
              <a:rPr lang="en-US" sz="6000" u="sng" dirty="0">
                <a:solidFill>
                  <a:srgbClr val="C00000"/>
                </a:solidFill>
              </a:rPr>
              <a:t>p</a:t>
            </a:r>
            <a:r>
              <a:rPr lang="en-US" sz="6000" dirty="0">
                <a:solidFill>
                  <a:srgbClr val="C00000"/>
                </a:solidFill>
              </a:rPr>
              <a:t>apilloma</a:t>
            </a:r>
            <a:r>
              <a:rPr lang="en-US" sz="6000" u="sng" dirty="0">
                <a:solidFill>
                  <a:srgbClr val="C00000"/>
                </a:solidFill>
              </a:rPr>
              <a:t>v</a:t>
            </a:r>
            <a:r>
              <a:rPr lang="en-US" sz="6000" dirty="0">
                <a:solidFill>
                  <a:srgbClr val="C00000"/>
                </a:solidFill>
              </a:rPr>
              <a:t>irus. </a:t>
            </a:r>
          </a:p>
          <a:p>
            <a:r>
              <a:rPr lang="en-US" sz="6000" dirty="0">
                <a:solidFill>
                  <a:srgbClr val="C00000"/>
                </a:solidFill>
              </a:rPr>
              <a:t>There are well over 100 different strains/types!</a:t>
            </a:r>
          </a:p>
          <a:p>
            <a:endParaRPr lang="en-US" sz="5100" dirty="0">
              <a:solidFill>
                <a:srgbClr val="C00000"/>
              </a:solidFill>
            </a:endParaRPr>
          </a:p>
          <a:p>
            <a:r>
              <a:rPr lang="en-US" sz="6000" dirty="0">
                <a:solidFill>
                  <a:srgbClr val="C00000"/>
                </a:solidFill>
              </a:rPr>
              <a:t>Best done at ages 9–12!</a:t>
            </a:r>
          </a:p>
          <a:p>
            <a:r>
              <a:rPr lang="en-US" sz="6000" dirty="0">
                <a:solidFill>
                  <a:srgbClr val="C00000"/>
                </a:solidFill>
              </a:rPr>
              <a:t>WHY?   </a:t>
            </a:r>
            <a:r>
              <a:rPr lang="en-US" sz="6000" i="1" dirty="0">
                <a:solidFill>
                  <a:srgbClr val="C00000"/>
                </a:solidFill>
              </a:rPr>
              <a:t>We’ll discuss that…</a:t>
            </a:r>
          </a:p>
          <a:p>
            <a:pPr>
              <a:spcBef>
                <a:spcPts val="1200"/>
              </a:spcBef>
            </a:pPr>
            <a:endParaRPr lang="en-US" sz="5100" dirty="0">
              <a:solidFill>
                <a:schemeClr val="accent6">
                  <a:lumMod val="75000"/>
                </a:schemeClr>
              </a:solidFill>
            </a:endParaRPr>
          </a:p>
          <a:p>
            <a:pPr>
              <a:spcBef>
                <a:spcPts val="1200"/>
              </a:spcBef>
            </a:pPr>
            <a:r>
              <a:rPr lang="en-US" sz="6000" dirty="0">
                <a:solidFill>
                  <a:schemeClr val="accent6">
                    <a:lumMod val="75000"/>
                  </a:schemeClr>
                </a:solidFill>
              </a:rPr>
              <a:t>Only TWO doses needed</a:t>
            </a:r>
            <a:br>
              <a:rPr lang="en-US" sz="6000" dirty="0">
                <a:solidFill>
                  <a:schemeClr val="accent6">
                    <a:lumMod val="75000"/>
                  </a:schemeClr>
                </a:solidFill>
              </a:rPr>
            </a:br>
            <a:r>
              <a:rPr lang="en-US" sz="6000" dirty="0">
                <a:solidFill>
                  <a:schemeClr val="accent6">
                    <a:lumMod val="75000"/>
                  </a:schemeClr>
                </a:solidFill>
              </a:rPr>
              <a:t>IF started before 15</a:t>
            </a:r>
            <a:r>
              <a:rPr lang="en-US" sz="6000" baseline="30000" dirty="0">
                <a:solidFill>
                  <a:schemeClr val="accent6">
                    <a:lumMod val="75000"/>
                  </a:schemeClr>
                </a:solidFill>
              </a:rPr>
              <a:t>th</a:t>
            </a:r>
            <a:r>
              <a:rPr lang="en-US" sz="6000" dirty="0">
                <a:solidFill>
                  <a:schemeClr val="accent6">
                    <a:lumMod val="75000"/>
                  </a:schemeClr>
                </a:solidFill>
              </a:rPr>
              <a:t> birthday</a:t>
            </a:r>
          </a:p>
        </p:txBody>
      </p:sp>
      <p:sp>
        <p:nvSpPr>
          <p:cNvPr id="4" name="Date Placeholder 3">
            <a:extLst>
              <a:ext uri="{FF2B5EF4-FFF2-40B4-BE49-F238E27FC236}">
                <a16:creationId xmlns:a16="http://schemas.microsoft.com/office/drawing/2014/main" id="{31EFEEE4-0E0F-CC7A-5E23-C7F1C8FA22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01/29/2024</a:t>
            </a: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876B1ED5-6BAE-1DEB-C3D7-9E35F1FB24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D46D-EF7C-44A2-A4F3-207C1A9E94A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9585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F85A-EDAE-65B8-733A-1CCDE539DC0E}"/>
              </a:ext>
            </a:extLst>
          </p:cNvPr>
          <p:cNvSpPr>
            <a:spLocks noGrp="1"/>
          </p:cNvSpPr>
          <p:nvPr>
            <p:ph type="title"/>
          </p:nvPr>
        </p:nvSpPr>
        <p:spPr>
          <a:xfrm>
            <a:off x="598516" y="365126"/>
            <a:ext cx="10290308" cy="1097916"/>
          </a:xfrm>
        </p:spPr>
        <p:txBody>
          <a:bodyPr/>
          <a:lstStyle/>
          <a:p>
            <a:r>
              <a:rPr lang="en-US" b="1" dirty="0">
                <a:solidFill>
                  <a:srgbClr val="0070C0"/>
                </a:solidFill>
              </a:rPr>
              <a:t>9-valent HPV vaccine prevents cancer</a:t>
            </a:r>
          </a:p>
        </p:txBody>
      </p:sp>
      <p:sp>
        <p:nvSpPr>
          <p:cNvPr id="3" name="Content Placeholder 2">
            <a:extLst>
              <a:ext uri="{FF2B5EF4-FFF2-40B4-BE49-F238E27FC236}">
                <a16:creationId xmlns:a16="http://schemas.microsoft.com/office/drawing/2014/main" id="{D6F3C898-F037-F01E-7532-647C271868CE}"/>
              </a:ext>
            </a:extLst>
          </p:cNvPr>
          <p:cNvSpPr>
            <a:spLocks noGrp="1"/>
          </p:cNvSpPr>
          <p:nvPr>
            <p:ph idx="1"/>
          </p:nvPr>
        </p:nvSpPr>
        <p:spPr>
          <a:xfrm>
            <a:off x="440575" y="1296785"/>
            <a:ext cx="11521440" cy="4590832"/>
          </a:xfrm>
        </p:spPr>
        <p:txBody>
          <a:bodyPr>
            <a:normAutofit fontScale="85000" lnSpcReduction="20000"/>
          </a:bodyPr>
          <a:lstStyle/>
          <a:p>
            <a:r>
              <a:rPr lang="en-US" dirty="0">
                <a:solidFill>
                  <a:srgbClr val="002060"/>
                </a:solidFill>
              </a:rPr>
              <a:t>The only HPV vaccine NOW being marketed in US is the </a:t>
            </a:r>
            <a:r>
              <a:rPr lang="en-US" b="1" dirty="0">
                <a:solidFill>
                  <a:srgbClr val="002060"/>
                </a:solidFill>
              </a:rPr>
              <a:t>9</a:t>
            </a:r>
            <a:r>
              <a:rPr lang="en-US" dirty="0">
                <a:solidFill>
                  <a:srgbClr val="002060"/>
                </a:solidFill>
              </a:rPr>
              <a:t>-valent (Gardasil 9).</a:t>
            </a:r>
          </a:p>
          <a:p>
            <a:r>
              <a:rPr lang="en-US" dirty="0">
                <a:solidFill>
                  <a:srgbClr val="002060"/>
                </a:solidFill>
              </a:rPr>
              <a:t>Includes the </a:t>
            </a:r>
            <a:r>
              <a:rPr lang="en-US" b="1" dirty="0">
                <a:solidFill>
                  <a:srgbClr val="002060"/>
                </a:solidFill>
              </a:rPr>
              <a:t>7</a:t>
            </a:r>
            <a:r>
              <a:rPr lang="en-US" dirty="0">
                <a:solidFill>
                  <a:srgbClr val="002060"/>
                </a:solidFill>
              </a:rPr>
              <a:t> HPV types that cause the most HPV-related cancers in the US, thus providing protection against</a:t>
            </a:r>
          </a:p>
          <a:p>
            <a:pPr marL="914400" lvl="1" indent="-457200">
              <a:buFont typeface="+mj-lt"/>
              <a:buAutoNum type="arabicPeriod"/>
            </a:pPr>
            <a:r>
              <a:rPr lang="en-US" dirty="0">
                <a:solidFill>
                  <a:srgbClr val="002060"/>
                </a:solidFill>
              </a:rPr>
              <a:t>Cervical cancer,</a:t>
            </a:r>
          </a:p>
          <a:p>
            <a:pPr marL="914400" lvl="1" indent="-457200">
              <a:buFont typeface="+mj-lt"/>
              <a:buAutoNum type="arabicPeriod"/>
            </a:pPr>
            <a:r>
              <a:rPr lang="en-US" dirty="0">
                <a:solidFill>
                  <a:srgbClr val="002060"/>
                </a:solidFill>
              </a:rPr>
              <a:t>Anal cancer,</a:t>
            </a:r>
          </a:p>
          <a:p>
            <a:pPr marL="914400" lvl="1" indent="-457200">
              <a:buFont typeface="+mj-lt"/>
              <a:buAutoNum type="arabicPeriod"/>
            </a:pPr>
            <a:r>
              <a:rPr lang="en-US" dirty="0">
                <a:solidFill>
                  <a:srgbClr val="002060"/>
                </a:solidFill>
              </a:rPr>
              <a:t>Vaginal cancer,</a:t>
            </a:r>
          </a:p>
          <a:p>
            <a:pPr marL="914400" lvl="1" indent="-457200">
              <a:buFont typeface="+mj-lt"/>
              <a:buAutoNum type="arabicPeriod"/>
            </a:pPr>
            <a:r>
              <a:rPr lang="en-US" dirty="0">
                <a:solidFill>
                  <a:srgbClr val="002060"/>
                </a:solidFill>
              </a:rPr>
              <a:t>Vulvar cancer,</a:t>
            </a:r>
          </a:p>
          <a:p>
            <a:pPr marL="914400" lvl="1" indent="-457200">
              <a:buFont typeface="+mj-lt"/>
              <a:buAutoNum type="arabicPeriod"/>
            </a:pPr>
            <a:r>
              <a:rPr lang="en-US" dirty="0">
                <a:solidFill>
                  <a:srgbClr val="002060"/>
                </a:solidFill>
              </a:rPr>
              <a:t>Penile cancer,</a:t>
            </a:r>
          </a:p>
          <a:p>
            <a:pPr marL="914400" lvl="1" indent="-457200">
              <a:buFont typeface="+mj-lt"/>
              <a:buAutoNum type="arabicPeriod"/>
            </a:pPr>
            <a:r>
              <a:rPr lang="en-US" dirty="0">
                <a:solidFill>
                  <a:srgbClr val="002060"/>
                </a:solidFill>
              </a:rPr>
              <a:t>Oropharyngeal cancer.</a:t>
            </a:r>
          </a:p>
          <a:p>
            <a:pPr marL="0" indent="0">
              <a:buNone/>
            </a:pPr>
            <a:r>
              <a:rPr lang="en-US" dirty="0">
                <a:solidFill>
                  <a:srgbClr val="002060"/>
                </a:solidFill>
              </a:rPr>
              <a:t>	</a:t>
            </a:r>
            <a:r>
              <a:rPr lang="en-US" b="1" dirty="0">
                <a:solidFill>
                  <a:srgbClr val="002060"/>
                </a:solidFill>
              </a:rPr>
              <a:t>This is what most </a:t>
            </a:r>
            <a:r>
              <a:rPr lang="en-US" b="1" i="1" dirty="0">
                <a:solidFill>
                  <a:srgbClr val="002060"/>
                </a:solidFill>
              </a:rPr>
              <a:t>parents</a:t>
            </a:r>
            <a:r>
              <a:rPr lang="en-US" b="1" dirty="0">
                <a:solidFill>
                  <a:srgbClr val="002060"/>
                </a:solidFill>
              </a:rPr>
              <a:t> care about!</a:t>
            </a:r>
          </a:p>
          <a:p>
            <a:pPr marL="0" indent="0">
              <a:buNone/>
            </a:pPr>
            <a:endParaRPr lang="en-US" b="1" dirty="0">
              <a:solidFill>
                <a:srgbClr val="002060"/>
              </a:solidFill>
            </a:endParaRPr>
          </a:p>
          <a:p>
            <a:r>
              <a:rPr lang="en-US" dirty="0">
                <a:solidFill>
                  <a:srgbClr val="002060"/>
                </a:solidFill>
              </a:rPr>
              <a:t>PLUS protection against the </a:t>
            </a:r>
            <a:r>
              <a:rPr lang="en-US" b="1" dirty="0">
                <a:solidFill>
                  <a:srgbClr val="002060"/>
                </a:solidFill>
              </a:rPr>
              <a:t>2</a:t>
            </a:r>
            <a:r>
              <a:rPr lang="en-US" dirty="0">
                <a:solidFill>
                  <a:srgbClr val="002060"/>
                </a:solidFill>
              </a:rPr>
              <a:t> most common HPV types that cause anogenital warts. </a:t>
            </a:r>
          </a:p>
          <a:p>
            <a:pPr marL="0" indent="0">
              <a:buNone/>
            </a:pPr>
            <a:r>
              <a:rPr lang="en-US" dirty="0">
                <a:solidFill>
                  <a:srgbClr val="002060"/>
                </a:solidFill>
              </a:rPr>
              <a:t>	</a:t>
            </a:r>
            <a:r>
              <a:rPr lang="en-US" i="1" dirty="0">
                <a:solidFill>
                  <a:srgbClr val="002060"/>
                </a:solidFill>
              </a:rPr>
              <a:t>This has contributed to the </a:t>
            </a:r>
            <a:r>
              <a:rPr lang="en-US" b="1" i="1" dirty="0">
                <a:solidFill>
                  <a:srgbClr val="002060"/>
                </a:solidFill>
              </a:rPr>
              <a:t>children</a:t>
            </a:r>
            <a:r>
              <a:rPr lang="en-US" i="1" dirty="0">
                <a:solidFill>
                  <a:srgbClr val="002060"/>
                </a:solidFill>
              </a:rPr>
              <a:t> being interested.</a:t>
            </a:r>
          </a:p>
        </p:txBody>
      </p:sp>
      <p:sp>
        <p:nvSpPr>
          <p:cNvPr id="4" name="Date Placeholder 3">
            <a:extLst>
              <a:ext uri="{FF2B5EF4-FFF2-40B4-BE49-F238E27FC236}">
                <a16:creationId xmlns:a16="http://schemas.microsoft.com/office/drawing/2014/main" id="{6F622A11-BFA3-952E-FEAD-1DD9D01898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01/29/2024</a:t>
            </a:r>
          </a:p>
        </p:txBody>
      </p:sp>
      <p:sp>
        <p:nvSpPr>
          <p:cNvPr id="6" name="Slide Number Placeholder 5">
            <a:extLst>
              <a:ext uri="{FF2B5EF4-FFF2-40B4-BE49-F238E27FC236}">
                <a16:creationId xmlns:a16="http://schemas.microsoft.com/office/drawing/2014/main" id="{582E895B-E9CA-F652-51B9-04B35360F7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D46D-EF7C-44A2-A4F3-207C1A9E94A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559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9646-C467-8AA8-E53B-5640B7C7E242}"/>
              </a:ext>
            </a:extLst>
          </p:cNvPr>
          <p:cNvSpPr>
            <a:spLocks noGrp="1"/>
          </p:cNvSpPr>
          <p:nvPr>
            <p:ph type="title"/>
          </p:nvPr>
        </p:nvSpPr>
        <p:spPr>
          <a:xfrm>
            <a:off x="490452" y="365126"/>
            <a:ext cx="9734204" cy="1197668"/>
          </a:xfrm>
        </p:spPr>
        <p:txBody>
          <a:bodyPr>
            <a:normAutofit fontScale="90000"/>
          </a:bodyPr>
          <a:lstStyle/>
          <a:p>
            <a:r>
              <a:rPr lang="en-US" dirty="0">
                <a:solidFill>
                  <a:schemeClr val="accent6">
                    <a:lumMod val="50000"/>
                  </a:schemeClr>
                </a:solidFill>
              </a:rPr>
              <a:t>CDC Recommendations (also ACS &amp; others)</a:t>
            </a:r>
          </a:p>
        </p:txBody>
      </p:sp>
      <p:sp>
        <p:nvSpPr>
          <p:cNvPr id="3" name="Content Placeholder 2">
            <a:extLst>
              <a:ext uri="{FF2B5EF4-FFF2-40B4-BE49-F238E27FC236}">
                <a16:creationId xmlns:a16="http://schemas.microsoft.com/office/drawing/2014/main" id="{722C8C41-F677-E91F-8177-6E5A13E22406}"/>
              </a:ext>
            </a:extLst>
          </p:cNvPr>
          <p:cNvSpPr>
            <a:spLocks noGrp="1"/>
          </p:cNvSpPr>
          <p:nvPr>
            <p:ph idx="1"/>
          </p:nvPr>
        </p:nvSpPr>
        <p:spPr>
          <a:xfrm>
            <a:off x="490452" y="1562794"/>
            <a:ext cx="11072552" cy="4793556"/>
          </a:xfrm>
        </p:spPr>
        <p:txBody>
          <a:bodyPr>
            <a:normAutofit/>
          </a:bodyPr>
          <a:lstStyle/>
          <a:p>
            <a:r>
              <a:rPr lang="en-US" dirty="0">
                <a:solidFill>
                  <a:srgbClr val="0070C0"/>
                </a:solidFill>
              </a:rPr>
              <a:t>HPV vaccine should be routinely given at age 11–12.</a:t>
            </a:r>
          </a:p>
          <a:p>
            <a:r>
              <a:rPr lang="en-US" dirty="0">
                <a:solidFill>
                  <a:srgbClr val="0070C0"/>
                </a:solidFill>
              </a:rPr>
              <a:t>Can start as early as age 9.</a:t>
            </a:r>
          </a:p>
          <a:p>
            <a:pPr lvl="1"/>
            <a:r>
              <a:rPr lang="en-US" b="1" dirty="0">
                <a:solidFill>
                  <a:srgbClr val="0070C0"/>
                </a:solidFill>
              </a:rPr>
              <a:t>Vaccine prevents infection by a given HPV type </a:t>
            </a:r>
            <a:r>
              <a:rPr lang="en-US" b="1" i="1" u="sng" dirty="0">
                <a:solidFill>
                  <a:srgbClr val="0070C0"/>
                </a:solidFill>
              </a:rPr>
              <a:t>only</a:t>
            </a:r>
            <a:r>
              <a:rPr lang="en-US" b="1" dirty="0">
                <a:solidFill>
                  <a:srgbClr val="0070C0"/>
                </a:solidFill>
              </a:rPr>
              <a:t> if given </a:t>
            </a:r>
            <a:r>
              <a:rPr lang="en-US" b="1" i="1" dirty="0">
                <a:solidFill>
                  <a:srgbClr val="0070C0"/>
                </a:solidFill>
              </a:rPr>
              <a:t>before</a:t>
            </a:r>
            <a:r>
              <a:rPr lang="en-US" b="1" dirty="0">
                <a:solidFill>
                  <a:srgbClr val="0070C0"/>
                </a:solidFill>
              </a:rPr>
              <a:t> infection with that HPV type, so best to vaccinate before </a:t>
            </a:r>
            <a:r>
              <a:rPr lang="en-US" b="1" i="1" dirty="0">
                <a:solidFill>
                  <a:srgbClr val="0070C0"/>
                </a:solidFill>
              </a:rPr>
              <a:t>any</a:t>
            </a:r>
            <a:r>
              <a:rPr lang="en-US" b="1" dirty="0">
                <a:solidFill>
                  <a:srgbClr val="0070C0"/>
                </a:solidFill>
              </a:rPr>
              <a:t> HPV exposure or infection is likely to have occurred.</a:t>
            </a:r>
          </a:p>
          <a:p>
            <a:pPr lvl="1"/>
            <a:r>
              <a:rPr lang="en-US" dirty="0">
                <a:solidFill>
                  <a:srgbClr val="0070C0"/>
                </a:solidFill>
              </a:rPr>
              <a:t>Initiation of some sexual activity – touching, oral or genital – often begins much earlier than parents realize, and the vaccine should be given in advance and it gives extended protection.</a:t>
            </a:r>
          </a:p>
          <a:p>
            <a:r>
              <a:rPr lang="en-US" dirty="0">
                <a:solidFill>
                  <a:srgbClr val="0070C0"/>
                </a:solidFill>
              </a:rPr>
              <a:t>If started before 15</a:t>
            </a:r>
            <a:r>
              <a:rPr lang="en-US" baseline="30000" dirty="0">
                <a:solidFill>
                  <a:srgbClr val="0070C0"/>
                </a:solidFill>
              </a:rPr>
              <a:t>th</a:t>
            </a:r>
            <a:r>
              <a:rPr lang="en-US" dirty="0">
                <a:solidFill>
                  <a:srgbClr val="0070C0"/>
                </a:solidFill>
              </a:rPr>
              <a:t> birthday, need </a:t>
            </a:r>
            <a:r>
              <a:rPr lang="en-US" b="1" u="sng" dirty="0">
                <a:solidFill>
                  <a:srgbClr val="0070C0"/>
                </a:solidFill>
              </a:rPr>
              <a:t>two</a:t>
            </a:r>
            <a:r>
              <a:rPr lang="en-US" dirty="0">
                <a:solidFill>
                  <a:srgbClr val="0070C0"/>
                </a:solidFill>
              </a:rPr>
              <a:t> doses, 6 to 12 months apart.</a:t>
            </a:r>
          </a:p>
          <a:p>
            <a:pPr lvl="1"/>
            <a:r>
              <a:rPr lang="en-US" dirty="0">
                <a:solidFill>
                  <a:srgbClr val="0070C0"/>
                </a:solidFill>
              </a:rPr>
              <a:t>Stronger immune response at these ages than in those who are older.</a:t>
            </a:r>
          </a:p>
          <a:p>
            <a:r>
              <a:rPr lang="en-US" dirty="0">
                <a:solidFill>
                  <a:srgbClr val="0070C0"/>
                </a:solidFill>
              </a:rPr>
              <a:t>If start at age15 or older, need </a:t>
            </a:r>
            <a:r>
              <a:rPr lang="en-US" b="1" u="sng" dirty="0">
                <a:solidFill>
                  <a:srgbClr val="0070C0"/>
                </a:solidFill>
              </a:rPr>
              <a:t>three</a:t>
            </a:r>
            <a:r>
              <a:rPr lang="en-US" dirty="0">
                <a:solidFill>
                  <a:srgbClr val="0070C0"/>
                </a:solidFill>
              </a:rPr>
              <a:t> doses 6 to 12 months apart.</a:t>
            </a:r>
          </a:p>
          <a:p>
            <a:endParaRPr lang="en-US" dirty="0"/>
          </a:p>
        </p:txBody>
      </p:sp>
      <p:sp>
        <p:nvSpPr>
          <p:cNvPr id="4" name="Date Placeholder 3">
            <a:extLst>
              <a:ext uri="{FF2B5EF4-FFF2-40B4-BE49-F238E27FC236}">
                <a16:creationId xmlns:a16="http://schemas.microsoft.com/office/drawing/2014/main" id="{CC643DDF-CD78-C142-FBE3-98CA215A67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01/29/2024</a:t>
            </a:r>
          </a:p>
        </p:txBody>
      </p:sp>
      <p:sp>
        <p:nvSpPr>
          <p:cNvPr id="6" name="Slide Number Placeholder 5">
            <a:extLst>
              <a:ext uri="{FF2B5EF4-FFF2-40B4-BE49-F238E27FC236}">
                <a16:creationId xmlns:a16="http://schemas.microsoft.com/office/drawing/2014/main" id="{55AB9081-FC63-8E00-0EC9-B63A0F577D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D46D-EF7C-44A2-A4F3-207C1A9E94A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0258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F0D9-319C-0154-0C21-7BE53A8F77A5}"/>
              </a:ext>
            </a:extLst>
          </p:cNvPr>
          <p:cNvSpPr>
            <a:spLocks noGrp="1"/>
          </p:cNvSpPr>
          <p:nvPr>
            <p:ph type="title"/>
          </p:nvPr>
        </p:nvSpPr>
        <p:spPr>
          <a:xfrm>
            <a:off x="838200" y="365126"/>
            <a:ext cx="10515600" cy="1064664"/>
          </a:xfrm>
        </p:spPr>
        <p:txBody>
          <a:bodyPr/>
          <a:lstStyle/>
          <a:p>
            <a:r>
              <a:rPr lang="en-US" b="1" dirty="0"/>
              <a:t>Authoritative Resources</a:t>
            </a:r>
          </a:p>
        </p:txBody>
      </p:sp>
      <p:sp>
        <p:nvSpPr>
          <p:cNvPr id="3" name="Content Placeholder 2">
            <a:extLst>
              <a:ext uri="{FF2B5EF4-FFF2-40B4-BE49-F238E27FC236}">
                <a16:creationId xmlns:a16="http://schemas.microsoft.com/office/drawing/2014/main" id="{4714F53A-EEE9-58B1-7A82-70C9D36EB877}"/>
              </a:ext>
            </a:extLst>
          </p:cNvPr>
          <p:cNvSpPr>
            <a:spLocks noGrp="1"/>
          </p:cNvSpPr>
          <p:nvPr>
            <p:ph idx="1"/>
          </p:nvPr>
        </p:nvSpPr>
        <p:spPr>
          <a:xfrm>
            <a:off x="606829" y="1825625"/>
            <a:ext cx="10746971" cy="4351338"/>
          </a:xfrm>
        </p:spPr>
        <p:txBody>
          <a:bodyPr/>
          <a:lstStyle/>
          <a:p>
            <a:r>
              <a:rPr lang="en-US" dirty="0"/>
              <a:t>American Cancer Society (ACS) has information and educational flyers at </a:t>
            </a:r>
            <a:r>
              <a:rPr lang="en-US" dirty="0">
                <a:hlinkClick r:id="rId2"/>
              </a:rPr>
              <a:t>www.cancer.org/cancer/risk-prevention/hpv/hpv-vaccine.html</a:t>
            </a:r>
            <a:r>
              <a:rPr lang="en-US" dirty="0"/>
              <a:t>.</a:t>
            </a:r>
          </a:p>
          <a:p>
            <a:r>
              <a:rPr lang="en-US" dirty="0"/>
              <a:t>National HPV Vaccination Roundtable has </a:t>
            </a:r>
            <a:r>
              <a:rPr lang="en-US" b="1" i="1" dirty="0"/>
              <a:t>many</a:t>
            </a:r>
            <a:r>
              <a:rPr lang="en-US" dirty="0"/>
              <a:t> resources at </a:t>
            </a:r>
            <a:r>
              <a:rPr lang="en-US" dirty="0">
                <a:hlinkClick r:id="rId3"/>
              </a:rPr>
              <a:t>hpvroundtable.org</a:t>
            </a:r>
            <a:r>
              <a:rPr lang="en-US" dirty="0"/>
              <a:t>, ranging from flyers for parents to detailed reviews of evidence for clinicians.</a:t>
            </a:r>
          </a:p>
          <a:p>
            <a:r>
              <a:rPr lang="en-US" dirty="0"/>
              <a:t>CDC web site includes:</a:t>
            </a:r>
          </a:p>
          <a:p>
            <a:pPr lvl="1"/>
            <a:r>
              <a:rPr lang="en-US" dirty="0"/>
              <a:t>Information for laypeople at </a:t>
            </a:r>
            <a:r>
              <a:rPr lang="en-US" dirty="0">
                <a:hlinkClick r:id="rId4"/>
              </a:rPr>
              <a:t>www.cdc.gov/vaccines/vpd/hpv/public/</a:t>
            </a:r>
            <a:r>
              <a:rPr lang="en-US" dirty="0"/>
              <a:t>;</a:t>
            </a:r>
          </a:p>
          <a:p>
            <a:pPr lvl="1"/>
            <a:r>
              <a:rPr lang="en-US" dirty="0"/>
              <a:t>Information for healthcare professionals at </a:t>
            </a:r>
            <a:r>
              <a:rPr lang="en-US" dirty="0">
                <a:hlinkClick r:id="rId5"/>
              </a:rPr>
              <a:t>www.cdc.gov/vaccines/vpd/hpv/hcp/</a:t>
            </a:r>
            <a:r>
              <a:rPr lang="en-US" dirty="0"/>
              <a:t>.</a:t>
            </a:r>
          </a:p>
        </p:txBody>
      </p:sp>
      <p:sp>
        <p:nvSpPr>
          <p:cNvPr id="4" name="Date Placeholder 3">
            <a:extLst>
              <a:ext uri="{FF2B5EF4-FFF2-40B4-BE49-F238E27FC236}">
                <a16:creationId xmlns:a16="http://schemas.microsoft.com/office/drawing/2014/main" id="{B3928F0E-C881-41D0-E3B8-79839E4D80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01/29/2024</a:t>
            </a:r>
          </a:p>
        </p:txBody>
      </p:sp>
      <p:sp>
        <p:nvSpPr>
          <p:cNvPr id="6" name="Slide Number Placeholder 5">
            <a:extLst>
              <a:ext uri="{FF2B5EF4-FFF2-40B4-BE49-F238E27FC236}">
                <a16:creationId xmlns:a16="http://schemas.microsoft.com/office/drawing/2014/main" id="{8FE574DE-85C7-D34B-B2DB-CE5E09E5CA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D46D-EF7C-44A2-A4F3-207C1A9E94A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0303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381000"/>
            <a:ext cx="9779183" cy="1325563"/>
          </a:xfrm>
        </p:spPr>
        <p:txBody>
          <a:bodyPr/>
          <a:lstStyle/>
          <a:p>
            <a:r>
              <a:rPr lang="en-US" dirty="0"/>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67493" y="2017467"/>
            <a:ext cx="9779182" cy="4355922"/>
          </a:xfrm>
        </p:spPr>
        <p:txBody>
          <a:bodyPr vert="horz" lIns="91440" tIns="45720" rIns="91440" bIns="45720" rtlCol="0" anchor="t">
            <a:normAutofit/>
          </a:bodyPr>
          <a:lstStyle/>
          <a:p>
            <a:pPr marL="457200" indent="-457200" algn="just">
              <a:buFont typeface="Courier New" panose="02070309020205020404" pitchFamily="49" charset="0"/>
              <a:buChar char="o"/>
            </a:pPr>
            <a:r>
              <a:rPr lang="en-US" b="1" dirty="0"/>
              <a:t>Welcome </a:t>
            </a:r>
            <a:r>
              <a:rPr lang="en-US" dirty="0"/>
              <a:t>- Maya </a:t>
            </a:r>
            <a:r>
              <a:rPr lang="en-US" dirty="0" err="1"/>
              <a:t>Lordo</a:t>
            </a:r>
            <a:r>
              <a:rPr lang="en-US" dirty="0"/>
              <a:t>, Essex County Health Officer</a:t>
            </a:r>
          </a:p>
          <a:p>
            <a:pPr algn="just"/>
            <a:r>
              <a:rPr lang="en-US" dirty="0"/>
              <a:t>  		   Joseph </a:t>
            </a:r>
            <a:r>
              <a:rPr lang="en-US" dirty="0" err="1"/>
              <a:t>Zarra</a:t>
            </a:r>
            <a:r>
              <a:rPr lang="en-US" dirty="0"/>
              <a:t>, Essex County Superintendent </a:t>
            </a:r>
          </a:p>
          <a:p>
            <a:pPr marL="457200" indent="-457200" algn="just">
              <a:buFont typeface="Courier New" panose="02070309020205020404" pitchFamily="49" charset="0"/>
              <a:buChar char="o"/>
            </a:pPr>
            <a:r>
              <a:rPr lang="en-US" b="1" dirty="0"/>
              <a:t>Measles Outbreak </a:t>
            </a:r>
            <a:r>
              <a:rPr lang="en-US" dirty="0"/>
              <a:t>– Dr. Uzma Hasan, Division Director of 			Pediatric Infectious Diseases</a:t>
            </a:r>
            <a:endParaRPr lang="en-US" i="1" dirty="0"/>
          </a:p>
          <a:p>
            <a:pPr marL="457200" indent="-457200" algn="just">
              <a:buFont typeface="Courier New" panose="02070309020205020404" pitchFamily="49" charset="0"/>
              <a:buChar char="o"/>
            </a:pPr>
            <a:r>
              <a:rPr lang="en-US" b="1" dirty="0"/>
              <a:t>VFC Overview </a:t>
            </a:r>
            <a:r>
              <a:rPr lang="en-US" dirty="0"/>
              <a:t>– Toye Kirkland, Essex County VFC 					Coordinator</a:t>
            </a:r>
          </a:p>
          <a:p>
            <a:pPr marL="457200" indent="-457200" algn="just">
              <a:buFont typeface="Courier New" panose="02070309020205020404" pitchFamily="49" charset="0"/>
              <a:buChar char="o"/>
            </a:pPr>
            <a:r>
              <a:rPr lang="en-US" b="1" dirty="0"/>
              <a:t>HPV Presentation – </a:t>
            </a:r>
            <a:r>
              <a:rPr lang="en-US" dirty="0"/>
              <a:t>Dr. Rosenblum, Essex/Passaic Wellness 				Coalition</a:t>
            </a:r>
          </a:p>
          <a:p>
            <a:pPr marL="457200" indent="-457200" algn="just">
              <a:buFont typeface="Courier New" panose="02070309020205020404" pitchFamily="49" charset="0"/>
              <a:buChar char="o"/>
            </a:pPr>
            <a:r>
              <a:rPr lang="en-US" b="1" dirty="0"/>
              <a:t>Questions &amp; Closing Remarks</a:t>
            </a:r>
          </a:p>
          <a:p>
            <a:endParaRPr lang="en-US" dirty="0"/>
          </a:p>
        </p:txBody>
      </p:sp>
      <p:sp>
        <p:nvSpPr>
          <p:cNvPr id="5" name="Footer Placeholder 4">
            <a:extLst>
              <a:ext uri="{FF2B5EF4-FFF2-40B4-BE49-F238E27FC236}">
                <a16:creationId xmlns:a16="http://schemas.microsoft.com/office/drawing/2014/main" id="{6209FEB4-4C5C-EB43-9696-7B42453DB79B}"/>
              </a:ext>
            </a:extLst>
          </p:cNvPr>
          <p:cNvSpPr>
            <a:spLocks noGrp="1"/>
          </p:cNvSpPr>
          <p:nvPr>
            <p:ph type="ftr" sz="quarter" idx="3"/>
          </p:nvPr>
        </p:nvSpPr>
        <p:spPr>
          <a:xfrm>
            <a:off x="4038600" y="6356350"/>
            <a:ext cx="4114800" cy="365125"/>
          </a:xfrm>
        </p:spPr>
        <p:txBody>
          <a:bodyPr/>
          <a:lstStyle/>
          <a:p>
            <a:r>
              <a:rPr lang="en-US"/>
              <a:t>VFC</a:t>
            </a:r>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3</a:t>
            </a:fld>
            <a:endParaRPr lang="en-US"/>
          </a:p>
        </p:txBody>
      </p:sp>
      <p:pic>
        <p:nvPicPr>
          <p:cNvPr id="4" name="Picture 3">
            <a:extLst>
              <a:ext uri="{FF2B5EF4-FFF2-40B4-BE49-F238E27FC236}">
                <a16:creationId xmlns:a16="http://schemas.microsoft.com/office/drawing/2014/main" id="{B15EB279-5B51-D845-7349-7CA51AD13CE7}"/>
              </a:ext>
            </a:extLst>
          </p:cNvPr>
          <p:cNvPicPr>
            <a:picLocks noChangeAspect="1"/>
          </p:cNvPicPr>
          <p:nvPr/>
        </p:nvPicPr>
        <p:blipFill>
          <a:blip r:embed="rId3"/>
          <a:stretch>
            <a:fillRect/>
          </a:stretch>
        </p:blipFill>
        <p:spPr>
          <a:xfrm>
            <a:off x="10461171" y="126971"/>
            <a:ext cx="1556658" cy="1596631"/>
          </a:xfrm>
          <a:prstGeom prst="rect">
            <a:avLst/>
          </a:prstGeom>
        </p:spPr>
      </p:pic>
    </p:spTree>
    <p:extLst>
      <p:ext uri="{BB962C8B-B14F-4D97-AF65-F5344CB8AC3E}">
        <p14:creationId xmlns:p14="http://schemas.microsoft.com/office/powerpoint/2010/main" val="1325608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5B1E-57B1-CE56-5361-07A619399142}"/>
              </a:ext>
            </a:extLst>
          </p:cNvPr>
          <p:cNvSpPr>
            <a:spLocks noGrp="1"/>
          </p:cNvSpPr>
          <p:nvPr>
            <p:ph type="title"/>
          </p:nvPr>
        </p:nvSpPr>
        <p:spPr/>
        <p:txBody>
          <a:bodyPr>
            <a:normAutofit/>
          </a:bodyPr>
          <a:lstStyle/>
          <a:p>
            <a:r>
              <a:rPr lang="en-US" u="sng" dirty="0">
                <a:solidFill>
                  <a:srgbClr val="0070C0"/>
                </a:solidFill>
              </a:rPr>
              <a:t>Proposed project</a:t>
            </a:r>
            <a:r>
              <a:rPr lang="en-US" dirty="0">
                <a:solidFill>
                  <a:srgbClr val="0070C0"/>
                </a:solidFill>
              </a:rPr>
              <a:t>: school nurses working</a:t>
            </a:r>
            <a:br>
              <a:rPr lang="en-US" dirty="0">
                <a:solidFill>
                  <a:srgbClr val="0070C0"/>
                </a:solidFill>
              </a:rPr>
            </a:br>
            <a:r>
              <a:rPr lang="en-US" dirty="0">
                <a:solidFill>
                  <a:srgbClr val="0070C0"/>
                </a:solidFill>
              </a:rPr>
              <a:t>with FQHCs to directly refer for HPV vaccines</a:t>
            </a:r>
          </a:p>
        </p:txBody>
      </p:sp>
      <p:sp>
        <p:nvSpPr>
          <p:cNvPr id="3" name="Content Placeholder 2">
            <a:extLst>
              <a:ext uri="{FF2B5EF4-FFF2-40B4-BE49-F238E27FC236}">
                <a16:creationId xmlns:a16="http://schemas.microsoft.com/office/drawing/2014/main" id="{2F0C9507-FB13-DE8D-DD01-91B98D5C6AB5}"/>
              </a:ext>
            </a:extLst>
          </p:cNvPr>
          <p:cNvSpPr>
            <a:spLocks noGrp="1"/>
          </p:cNvSpPr>
          <p:nvPr>
            <p:ph idx="1"/>
          </p:nvPr>
        </p:nvSpPr>
        <p:spPr/>
        <p:txBody>
          <a:bodyPr/>
          <a:lstStyle/>
          <a:p>
            <a:pPr marL="0" indent="0">
              <a:buNone/>
            </a:pPr>
            <a:r>
              <a:rPr lang="en-US" b="1" dirty="0">
                <a:solidFill>
                  <a:schemeClr val="accent2">
                    <a:lumMod val="50000"/>
                  </a:schemeClr>
                </a:solidFill>
              </a:rPr>
              <a:t>FQHCs in Essex County</a:t>
            </a:r>
          </a:p>
          <a:p>
            <a:r>
              <a:rPr lang="en-US" dirty="0">
                <a:solidFill>
                  <a:schemeClr val="accent2">
                    <a:lumMod val="50000"/>
                  </a:schemeClr>
                </a:solidFill>
              </a:rPr>
              <a:t>Jewish Renaissance Medical Center (in several Newark schools)</a:t>
            </a:r>
          </a:p>
          <a:p>
            <a:r>
              <a:rPr lang="en-US" dirty="0">
                <a:solidFill>
                  <a:schemeClr val="accent2">
                    <a:lumMod val="50000"/>
                  </a:schemeClr>
                </a:solidFill>
              </a:rPr>
              <a:t>Newark Community Health Centers</a:t>
            </a:r>
            <a:br>
              <a:rPr lang="en-US" dirty="0">
                <a:solidFill>
                  <a:schemeClr val="accent2">
                    <a:lumMod val="50000"/>
                  </a:schemeClr>
                </a:solidFill>
              </a:rPr>
            </a:br>
            <a:r>
              <a:rPr lang="en-US" dirty="0">
                <a:solidFill>
                  <a:schemeClr val="accent2">
                    <a:lumMod val="50000"/>
                  </a:schemeClr>
                </a:solidFill>
              </a:rPr>
              <a:t>(Newark, East Orange, Irvington, Orange)</a:t>
            </a:r>
          </a:p>
          <a:p>
            <a:r>
              <a:rPr lang="en-US" dirty="0">
                <a:solidFill>
                  <a:schemeClr val="accent2">
                    <a:lumMod val="50000"/>
                  </a:schemeClr>
                </a:solidFill>
              </a:rPr>
              <a:t>Newark Department of Health and Community Wellness</a:t>
            </a:r>
          </a:p>
          <a:p>
            <a:r>
              <a:rPr lang="en-US" dirty="0">
                <a:solidFill>
                  <a:schemeClr val="accent2">
                    <a:lumMod val="50000"/>
                  </a:schemeClr>
                </a:solidFill>
              </a:rPr>
              <a:t>Rutgers – Nursing Faculty Practice (Newark)</a:t>
            </a:r>
          </a:p>
          <a:p>
            <a:r>
              <a:rPr lang="en-US" dirty="0">
                <a:solidFill>
                  <a:schemeClr val="accent2">
                    <a:lumMod val="50000"/>
                  </a:schemeClr>
                </a:solidFill>
              </a:rPr>
              <a:t>Saint James Health, Inc. (Newark)</a:t>
            </a:r>
          </a:p>
          <a:p>
            <a:r>
              <a:rPr lang="en-US" dirty="0" err="1">
                <a:solidFill>
                  <a:schemeClr val="accent2">
                    <a:lumMod val="50000"/>
                  </a:schemeClr>
                </a:solidFill>
              </a:rPr>
              <a:t>Zufall</a:t>
            </a:r>
            <a:r>
              <a:rPr lang="en-US" dirty="0">
                <a:solidFill>
                  <a:schemeClr val="accent2">
                    <a:lumMod val="50000"/>
                  </a:schemeClr>
                </a:solidFill>
              </a:rPr>
              <a:t> Health Center (West Orange)</a:t>
            </a:r>
          </a:p>
        </p:txBody>
      </p:sp>
      <p:sp>
        <p:nvSpPr>
          <p:cNvPr id="4" name="Date Placeholder 3">
            <a:extLst>
              <a:ext uri="{FF2B5EF4-FFF2-40B4-BE49-F238E27FC236}">
                <a16:creationId xmlns:a16="http://schemas.microsoft.com/office/drawing/2014/main" id="{76340628-121B-67C3-1B7C-26AEC918FB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01/29/2024</a:t>
            </a:r>
          </a:p>
        </p:txBody>
      </p:sp>
      <p:sp>
        <p:nvSpPr>
          <p:cNvPr id="6" name="Slide Number Placeholder 5">
            <a:extLst>
              <a:ext uri="{FF2B5EF4-FFF2-40B4-BE49-F238E27FC236}">
                <a16:creationId xmlns:a16="http://schemas.microsoft.com/office/drawing/2014/main" id="{8CDA04F1-E73B-6A4E-8F84-4225FDC916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D46D-EF7C-44A2-A4F3-207C1A9E94A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8156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4C3B-8B65-C5E5-4AF5-5BEF961FAF2A}"/>
              </a:ext>
            </a:extLst>
          </p:cNvPr>
          <p:cNvSpPr>
            <a:spLocks noGrp="1"/>
          </p:cNvSpPr>
          <p:nvPr>
            <p:ph type="title"/>
          </p:nvPr>
        </p:nvSpPr>
        <p:spPr>
          <a:xfrm>
            <a:off x="838200" y="365125"/>
            <a:ext cx="10515600" cy="640715"/>
          </a:xfrm>
        </p:spPr>
        <p:txBody>
          <a:bodyPr>
            <a:normAutofit fontScale="90000"/>
          </a:bodyPr>
          <a:lstStyle/>
          <a:p>
            <a:pPr algn="ctr"/>
            <a:r>
              <a:rPr lang="en-US" dirty="0"/>
              <a:t>A useful graphic (English)</a:t>
            </a:r>
          </a:p>
        </p:txBody>
      </p:sp>
      <p:pic>
        <p:nvPicPr>
          <p:cNvPr id="1026" name="Picture 2">
            <a:extLst>
              <a:ext uri="{FF2B5EF4-FFF2-40B4-BE49-F238E27FC236}">
                <a16:creationId xmlns:a16="http://schemas.microsoft.com/office/drawing/2014/main" id="{6F16730C-7965-7270-1660-542255A38BB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336445" y="1196502"/>
            <a:ext cx="7519109" cy="538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FCD9DD75-B525-B810-25FA-803586776A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01/29/2024</a:t>
            </a:r>
          </a:p>
        </p:txBody>
      </p:sp>
      <p:sp>
        <p:nvSpPr>
          <p:cNvPr id="6" name="Slide Number Placeholder 5">
            <a:extLst>
              <a:ext uri="{FF2B5EF4-FFF2-40B4-BE49-F238E27FC236}">
                <a16:creationId xmlns:a16="http://schemas.microsoft.com/office/drawing/2014/main" id="{DDBAE3D9-B22A-573F-1FFF-F94F3A5C4C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D46D-EF7C-44A2-A4F3-207C1A9E94A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66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4C3B-8B65-C5E5-4AF5-5BEF961FAF2A}"/>
              </a:ext>
            </a:extLst>
          </p:cNvPr>
          <p:cNvSpPr>
            <a:spLocks noGrp="1"/>
          </p:cNvSpPr>
          <p:nvPr>
            <p:ph type="title"/>
          </p:nvPr>
        </p:nvSpPr>
        <p:spPr>
          <a:xfrm>
            <a:off x="1782147" y="365126"/>
            <a:ext cx="8201438" cy="557587"/>
          </a:xfrm>
        </p:spPr>
        <p:txBody>
          <a:bodyPr>
            <a:normAutofit fontScale="90000"/>
          </a:bodyPr>
          <a:lstStyle/>
          <a:p>
            <a:pPr algn="ctr"/>
            <a:r>
              <a:rPr lang="en-US" dirty="0"/>
              <a:t>A useful graphic (Spanish)</a:t>
            </a:r>
          </a:p>
        </p:txBody>
      </p:sp>
      <p:pic>
        <p:nvPicPr>
          <p:cNvPr id="2050" name="Picture 2">
            <a:extLst>
              <a:ext uri="{FF2B5EF4-FFF2-40B4-BE49-F238E27FC236}">
                <a16:creationId xmlns:a16="http://schemas.microsoft.com/office/drawing/2014/main" id="{DCF9845C-193D-9EB7-2AF6-48F439AD9EA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320485" y="1196502"/>
            <a:ext cx="7551029" cy="538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493E39F2-6478-2E69-40F2-A574E665FE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01/29/2024</a:t>
            </a:r>
          </a:p>
        </p:txBody>
      </p:sp>
      <p:sp>
        <p:nvSpPr>
          <p:cNvPr id="5" name="Slide Number Placeholder 4">
            <a:extLst>
              <a:ext uri="{FF2B5EF4-FFF2-40B4-BE49-F238E27FC236}">
                <a16:creationId xmlns:a16="http://schemas.microsoft.com/office/drawing/2014/main" id="{876FD7C9-DCC9-5714-A476-30DDD18550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BD46D-EF7C-44A2-A4F3-207C1A9E94A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1529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1141884" y="4772484"/>
            <a:ext cx="6716578" cy="992068"/>
          </a:xfrm>
        </p:spPr>
        <p:txBody>
          <a:bodyPr vert="horz" lIns="91440" tIns="45720" rIns="91440" bIns="45720" rtlCol="0" anchor="b">
            <a:normAutofit/>
          </a:bodyPr>
          <a:lstStyle/>
          <a:p>
            <a:r>
              <a:rPr lang="en-US" kern="1200" dirty="0">
                <a:latin typeface="+mj-lt"/>
                <a:ea typeface="+mj-ea"/>
                <a:cs typeface="+mj-cs"/>
              </a:rPr>
              <a:t>Questions</a:t>
            </a:r>
            <a:r>
              <a:rPr lang="en-US" dirty="0"/>
              <a:t> </a:t>
            </a:r>
            <a:endParaRPr lang="en-US" sz="3600" kern="1200">
              <a:solidFill>
                <a:schemeClr val="tx1"/>
              </a:solidFill>
              <a:latin typeface="+mj-lt"/>
              <a:ea typeface="+mj-ea"/>
              <a:cs typeface="+mj-cs"/>
            </a:endParaRPr>
          </a:p>
        </p:txBody>
      </p:sp>
      <p:pic>
        <p:nvPicPr>
          <p:cNvPr id="3" name="Picture 2" descr="Children looking out of small square open windows, smiling and waving">
            <a:extLst>
              <a:ext uri="{FF2B5EF4-FFF2-40B4-BE49-F238E27FC236}">
                <a16:creationId xmlns:a16="http://schemas.microsoft.com/office/drawing/2014/main" id="{905D605E-49F0-110A-669D-3EB88F12AE93}"/>
              </a:ext>
            </a:extLst>
          </p:cNvPr>
          <p:cNvPicPr>
            <a:picLocks noChangeAspect="1"/>
          </p:cNvPicPr>
          <p:nvPr/>
        </p:nvPicPr>
        <p:blipFill rotWithShape="1">
          <a:blip r:embed="rId2"/>
          <a:srcRect l="3438" r="11394" b="-1"/>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7" name="Picture 6">
            <a:extLst>
              <a:ext uri="{FF2B5EF4-FFF2-40B4-BE49-F238E27FC236}">
                <a16:creationId xmlns:a16="http://schemas.microsoft.com/office/drawing/2014/main" id="{C0EA1886-AA4F-5562-1F91-00F4BFBC70B4}"/>
              </a:ext>
            </a:extLst>
          </p:cNvPr>
          <p:cNvPicPr>
            <a:picLocks noChangeAspect="1"/>
          </p:cNvPicPr>
          <p:nvPr/>
        </p:nvPicPr>
        <p:blipFill rotWithShape="1">
          <a:blip r:embed="rId3"/>
          <a:srcRect t="8409" r="1" b="4336"/>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5" name="Footer Placeholder 4">
            <a:extLst>
              <a:ext uri="{FF2B5EF4-FFF2-40B4-BE49-F238E27FC236}">
                <a16:creationId xmlns:a16="http://schemas.microsoft.com/office/drawing/2014/main" id="{03FD8152-D9C3-204A-9444-45CD4F180EB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VFC</a:t>
            </a:r>
          </a:p>
        </p:txBody>
      </p:sp>
      <p:sp>
        <p:nvSpPr>
          <p:cNvPr id="6" name="Slide Number Placeholder 5">
            <a:extLst>
              <a:ext uri="{FF2B5EF4-FFF2-40B4-BE49-F238E27FC236}">
                <a16:creationId xmlns:a16="http://schemas.microsoft.com/office/drawing/2014/main" id="{B25B7362-01DC-0E4C-9B34-0DF3FD449CA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000">
                <a:solidFill>
                  <a:schemeClr val="tx1">
                    <a:tint val="75000"/>
                  </a:schemeClr>
                </a:solidFill>
              </a:rPr>
              <a:pPr>
                <a:spcAft>
                  <a:spcPts val="600"/>
                </a:spcAft>
              </a:pPr>
              <a:t>33</a:t>
            </a:fld>
            <a:endParaRPr lang="en-US" sz="1000">
              <a:solidFill>
                <a:schemeClr val="tx1">
                  <a:tint val="75000"/>
                </a:schemeClr>
              </a:solidFill>
            </a:endParaRPr>
          </a:p>
        </p:txBody>
      </p:sp>
    </p:spTree>
    <p:extLst>
      <p:ext uri="{BB962C8B-B14F-4D97-AF65-F5344CB8AC3E}">
        <p14:creationId xmlns:p14="http://schemas.microsoft.com/office/powerpoint/2010/main" val="445070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2417650" y="1348582"/>
            <a:ext cx="6220278" cy="2387600"/>
          </a:xfrm>
        </p:spPr>
        <p:txBody>
          <a:bodyPr/>
          <a:lstStyle/>
          <a:p>
            <a:r>
              <a:rPr lang="en-US"/>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1167493" y="3602038"/>
            <a:ext cx="6220277" cy="2247219"/>
          </a:xfrm>
        </p:spPr>
        <p:txBody>
          <a:bodyPr vert="horz" lIns="91440" tIns="45720" rIns="91440" bIns="45720" rtlCol="0" anchor="t">
            <a:normAutofit/>
          </a:bodyPr>
          <a:lstStyle/>
          <a:p>
            <a:pPr algn="ctr"/>
            <a:r>
              <a:rPr lang="en-US" dirty="0"/>
              <a:t>Essex County Office of Public Health Management </a:t>
            </a:r>
          </a:p>
          <a:p>
            <a:pPr algn="ctr"/>
            <a:r>
              <a:rPr lang="en-US" dirty="0"/>
              <a:t>973-877-8456</a:t>
            </a:r>
          </a:p>
          <a:p>
            <a:pPr algn="ctr"/>
            <a:r>
              <a:rPr lang="en-US" dirty="0"/>
              <a:t>VFC@essexcountynj.org</a:t>
            </a:r>
          </a:p>
        </p:txBody>
      </p:sp>
      <p:pic>
        <p:nvPicPr>
          <p:cNvPr id="4" name="Picture 3">
            <a:extLst>
              <a:ext uri="{FF2B5EF4-FFF2-40B4-BE49-F238E27FC236}">
                <a16:creationId xmlns:a16="http://schemas.microsoft.com/office/drawing/2014/main" id="{2F180532-6654-A216-8E8D-A5233AA992F5}"/>
              </a:ext>
            </a:extLst>
          </p:cNvPr>
          <p:cNvPicPr>
            <a:picLocks noChangeAspect="1"/>
          </p:cNvPicPr>
          <p:nvPr/>
        </p:nvPicPr>
        <p:blipFill>
          <a:blip r:embed="rId2"/>
          <a:stretch>
            <a:fillRect/>
          </a:stretch>
        </p:blipFill>
        <p:spPr>
          <a:xfrm>
            <a:off x="5923870" y="166430"/>
            <a:ext cx="2195513" cy="2244332"/>
          </a:xfrm>
          <a:prstGeom prst="rect">
            <a:avLst/>
          </a:prstGeom>
        </p:spPr>
      </p:pic>
    </p:spTree>
    <p:extLst>
      <p:ext uri="{BB962C8B-B14F-4D97-AF65-F5344CB8AC3E}">
        <p14:creationId xmlns:p14="http://schemas.microsoft.com/office/powerpoint/2010/main" val="92618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355" y="474154"/>
            <a:ext cx="10363200" cy="1470025"/>
          </a:xfrm>
        </p:spPr>
        <p:txBody>
          <a:bodyPr/>
          <a:lstStyle/>
          <a:p>
            <a:r>
              <a:rPr lang="en-US" dirty="0"/>
              <a:t>Measles</a:t>
            </a:r>
          </a:p>
        </p:txBody>
      </p:sp>
      <p:sp>
        <p:nvSpPr>
          <p:cNvPr id="3" name="Subtitle 2"/>
          <p:cNvSpPr>
            <a:spLocks noGrp="1"/>
          </p:cNvSpPr>
          <p:nvPr>
            <p:ph type="subTitle" idx="1"/>
          </p:nvPr>
        </p:nvSpPr>
        <p:spPr>
          <a:xfrm>
            <a:off x="1802921" y="2186797"/>
            <a:ext cx="8534400" cy="1752600"/>
          </a:xfrm>
        </p:spPr>
        <p:txBody>
          <a:bodyPr>
            <a:normAutofit/>
          </a:bodyPr>
          <a:lstStyle/>
          <a:p>
            <a:r>
              <a:rPr lang="en-US" sz="2000" b="1" dirty="0"/>
              <a:t>Uzma Hasan, MD</a:t>
            </a:r>
          </a:p>
          <a:p>
            <a:r>
              <a:rPr lang="en-US" sz="2000" b="1" dirty="0"/>
              <a:t>Division Director, Pediatric Infectious Diseases</a:t>
            </a:r>
          </a:p>
          <a:p>
            <a:r>
              <a:rPr lang="en-US" sz="2000" b="1" dirty="0"/>
              <a:t>Cooperman Barnabas Medical Center</a:t>
            </a:r>
          </a:p>
          <a:p>
            <a:endParaRPr lang="en-US" dirty="0"/>
          </a:p>
        </p:txBody>
      </p:sp>
    </p:spTree>
    <p:extLst>
      <p:ext uri="{BB962C8B-B14F-4D97-AF65-F5344CB8AC3E}">
        <p14:creationId xmlns:p14="http://schemas.microsoft.com/office/powerpoint/2010/main" val="914810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Outbreaks</a:t>
            </a:r>
          </a:p>
          <a:p>
            <a:r>
              <a:rPr lang="en-US" dirty="0"/>
              <a:t>Epidemiology</a:t>
            </a:r>
          </a:p>
          <a:p>
            <a:r>
              <a:rPr lang="en-US" dirty="0"/>
              <a:t>History and clinical exam</a:t>
            </a:r>
          </a:p>
          <a:p>
            <a:r>
              <a:rPr lang="en-US" dirty="0"/>
              <a:t>Diagnosis and treatment</a:t>
            </a:r>
          </a:p>
          <a:p>
            <a:r>
              <a:rPr lang="en-US" dirty="0"/>
              <a:t>Vaccination</a:t>
            </a:r>
          </a:p>
          <a:p>
            <a:r>
              <a:rPr lang="en-US" dirty="0"/>
              <a:t>Reporting</a:t>
            </a:r>
          </a:p>
          <a:p>
            <a:r>
              <a:rPr lang="en-US" dirty="0"/>
              <a:t>Care of exposed</a:t>
            </a:r>
          </a:p>
          <a:p>
            <a:pPr marL="0" indent="0">
              <a:buNone/>
            </a:pPr>
            <a:endParaRPr lang="en-US" dirty="0"/>
          </a:p>
        </p:txBody>
      </p:sp>
    </p:spTree>
    <p:extLst>
      <p:ext uri="{BB962C8B-B14F-4D97-AF65-F5344CB8AC3E}">
        <p14:creationId xmlns:p14="http://schemas.microsoft.com/office/powerpoint/2010/main" val="100156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475" y="1130300"/>
            <a:ext cx="8655050" cy="4597400"/>
          </a:xfrm>
          <a:prstGeom prst="rect">
            <a:avLst/>
          </a:prstGeom>
        </p:spPr>
      </p:pic>
    </p:spTree>
    <p:extLst>
      <p:ext uri="{BB962C8B-B14F-4D97-AF65-F5344CB8AC3E}">
        <p14:creationId xmlns:p14="http://schemas.microsoft.com/office/powerpoint/2010/main" val="3046751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outbreak</a:t>
            </a:r>
          </a:p>
        </p:txBody>
      </p:sp>
      <p:sp>
        <p:nvSpPr>
          <p:cNvPr id="3" name="Content Placeholder 2"/>
          <p:cNvSpPr>
            <a:spLocks noGrp="1"/>
          </p:cNvSpPr>
          <p:nvPr>
            <p:ph idx="1"/>
          </p:nvPr>
        </p:nvSpPr>
        <p:spPr/>
        <p:txBody>
          <a:bodyPr>
            <a:normAutofit fontScale="47500" lnSpcReduction="20000"/>
          </a:bodyPr>
          <a:lstStyle/>
          <a:p>
            <a:r>
              <a:rPr lang="en-US" dirty="0"/>
              <a:t>23 cases between Dec 2023 and Jan 23, 2024. </a:t>
            </a:r>
          </a:p>
          <a:p>
            <a:r>
              <a:rPr lang="en-US" dirty="0"/>
              <a:t>PA, NJ, Delaware, DC  CDC website lists Georgia and Missouri as well</a:t>
            </a:r>
          </a:p>
          <a:p>
            <a:r>
              <a:rPr lang="en-US" dirty="0"/>
              <a:t>7 international travel, 2 outbreaks 5 or more cases</a:t>
            </a:r>
          </a:p>
          <a:p>
            <a:r>
              <a:rPr lang="en-US" dirty="0"/>
              <a:t>Most in unvaccinated.</a:t>
            </a:r>
          </a:p>
          <a:p>
            <a:r>
              <a:rPr lang="en-US" dirty="0"/>
              <a:t>Measles outbreak in Philadelphia</a:t>
            </a:r>
          </a:p>
          <a:p>
            <a:endParaRPr lang="en-US" dirty="0"/>
          </a:p>
          <a:p>
            <a:pPr marL="0" indent="0">
              <a:buNone/>
            </a:pPr>
            <a:endParaRPr lang="en-US" dirty="0"/>
          </a:p>
          <a:p>
            <a:r>
              <a:rPr lang="en-US" b="1" u="sng" dirty="0">
                <a:solidFill>
                  <a:srgbClr val="FF0000"/>
                </a:solidFill>
              </a:rPr>
              <a:t>Camden county case</a:t>
            </a:r>
          </a:p>
          <a:p>
            <a:r>
              <a:rPr lang="en-US" dirty="0"/>
              <a:t>Had 1 dose vaccine, serology showed not protected.</a:t>
            </a:r>
          </a:p>
          <a:p>
            <a:r>
              <a:rPr lang="en-US" dirty="0"/>
              <a:t> The individual was subsequently confirmed to have measles via positive measles PCR results. </a:t>
            </a:r>
          </a:p>
          <a:p>
            <a:r>
              <a:rPr lang="en-US" dirty="0"/>
              <a:t>While infectious, the individual visited two health care facilities on Jan. 5 and Jan.8. </a:t>
            </a:r>
          </a:p>
          <a:p>
            <a:r>
              <a:rPr lang="en-US" dirty="0"/>
              <a:t>The time and place of the visits were: </a:t>
            </a:r>
          </a:p>
          <a:p>
            <a:r>
              <a:rPr lang="en-US" dirty="0"/>
              <a:t>• 1/5/2024, 11:30 AM – 2:40 PM Cooper Pediatric Care at Voorhees, 6400 Main St, Voorhees Township, NJ 08043 </a:t>
            </a:r>
          </a:p>
          <a:p>
            <a:r>
              <a:rPr lang="en-US" dirty="0"/>
              <a:t>• 1/8/2024, 8:00 PM – 1:00 AM Emergency Department at Jefferson Stratford Hospital, 18 East Laurel Road, Stratford, NJ 08084 The case attended daycare, however, it is believed that anyone that may have been exposed in this setting has been identified and notified. </a:t>
            </a:r>
          </a:p>
          <a:p>
            <a:r>
              <a:rPr lang="en-US" dirty="0"/>
              <a:t>NJDOH identifying close contacts</a:t>
            </a:r>
          </a:p>
          <a:p>
            <a:r>
              <a:rPr lang="en-US" dirty="0"/>
              <a:t>As of January 13, 2024, no additional cases have been identified. </a:t>
            </a:r>
          </a:p>
          <a:p>
            <a:r>
              <a:rPr lang="en-US" dirty="0"/>
              <a:t>Secondary cases would be expected to occur no later than February 2</a:t>
            </a:r>
          </a:p>
          <a:p>
            <a:endParaRPr lang="en-US" dirty="0"/>
          </a:p>
          <a:p>
            <a:endParaRPr lang="en-US" dirty="0"/>
          </a:p>
        </p:txBody>
      </p:sp>
    </p:spTree>
    <p:extLst>
      <p:ext uri="{BB962C8B-B14F-4D97-AF65-F5344CB8AC3E}">
        <p14:creationId xmlns:p14="http://schemas.microsoft.com/office/powerpoint/2010/main" val="294028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Epidemiology</a:t>
            </a:r>
          </a:p>
        </p:txBody>
      </p:sp>
      <p:sp>
        <p:nvSpPr>
          <p:cNvPr id="5" name="Content Placeholder 4"/>
          <p:cNvSpPr>
            <a:spLocks noGrp="1"/>
          </p:cNvSpPr>
          <p:nvPr>
            <p:ph idx="1"/>
          </p:nvPr>
        </p:nvSpPr>
        <p:spPr/>
        <p:txBody>
          <a:bodyPr>
            <a:normAutofit fontScale="92500" lnSpcReduction="10000"/>
          </a:bodyPr>
          <a:lstStyle/>
          <a:p>
            <a:r>
              <a:rPr lang="en-US" dirty="0"/>
              <a:t>Measles virus is an enveloped RNA virus with 1 serotype, classified as a member of the genus Morbillivirus in the </a:t>
            </a:r>
            <a:r>
              <a:rPr lang="en-US" dirty="0" err="1"/>
              <a:t>Paramyxoviridae</a:t>
            </a:r>
            <a:r>
              <a:rPr lang="en-US" dirty="0"/>
              <a:t> family</a:t>
            </a:r>
          </a:p>
          <a:p>
            <a:r>
              <a:rPr lang="en-US" dirty="0"/>
              <a:t>Humans only natural host</a:t>
            </a:r>
          </a:p>
          <a:p>
            <a:r>
              <a:rPr lang="en-US" dirty="0"/>
              <a:t>Spread droplet/airborne</a:t>
            </a:r>
          </a:p>
          <a:p>
            <a:r>
              <a:rPr lang="en-US" dirty="0"/>
              <a:t>Attack rate: 90%</a:t>
            </a:r>
          </a:p>
          <a:p>
            <a:r>
              <a:rPr lang="en-US" b="1" dirty="0">
                <a:solidFill>
                  <a:srgbClr val="FF0000"/>
                </a:solidFill>
              </a:rPr>
              <a:t>Population immunity as high as 95% or greater is often needed to stop ongoing transmission</a:t>
            </a:r>
          </a:p>
          <a:p>
            <a:r>
              <a:rPr lang="en-US" dirty="0"/>
              <a:t>Late winter and spring</a:t>
            </a:r>
          </a:p>
          <a:p>
            <a:pPr marL="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25" y="2505704"/>
            <a:ext cx="2619375" cy="1743075"/>
          </a:xfrm>
          <a:prstGeom prst="rect">
            <a:avLst/>
          </a:prstGeom>
        </p:spPr>
      </p:pic>
    </p:spTree>
    <p:extLst>
      <p:ext uri="{BB962C8B-B14F-4D97-AF65-F5344CB8AC3E}">
        <p14:creationId xmlns:p14="http://schemas.microsoft.com/office/powerpoint/2010/main" val="331335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Measles- Clinical features</a:t>
            </a:r>
          </a:p>
        </p:txBody>
      </p:sp>
      <p:sp>
        <p:nvSpPr>
          <p:cNvPr id="3" name="Content Placeholder 2"/>
          <p:cNvSpPr>
            <a:spLocks noGrp="1"/>
          </p:cNvSpPr>
          <p:nvPr>
            <p:ph idx="1"/>
          </p:nvPr>
        </p:nvSpPr>
        <p:spPr/>
        <p:txBody>
          <a:bodyPr>
            <a:normAutofit fontScale="77500" lnSpcReduction="20000"/>
          </a:bodyPr>
          <a:lstStyle/>
          <a:p>
            <a:r>
              <a:rPr lang="en-US" dirty="0"/>
              <a:t>Fever</a:t>
            </a:r>
          </a:p>
          <a:p>
            <a:r>
              <a:rPr lang="en-US" dirty="0"/>
              <a:t>Cough</a:t>
            </a:r>
          </a:p>
          <a:p>
            <a:r>
              <a:rPr lang="en-US" dirty="0" err="1"/>
              <a:t>Coryza</a:t>
            </a:r>
            <a:endParaRPr lang="en-US" dirty="0"/>
          </a:p>
          <a:p>
            <a:r>
              <a:rPr lang="en-US" dirty="0"/>
              <a:t>Conjunctivitis</a:t>
            </a:r>
          </a:p>
          <a:p>
            <a:r>
              <a:rPr lang="en-US" dirty="0" err="1"/>
              <a:t>Koplik</a:t>
            </a:r>
            <a:r>
              <a:rPr lang="en-US" dirty="0"/>
              <a:t> spots</a:t>
            </a:r>
          </a:p>
          <a:p>
            <a:r>
              <a:rPr lang="en-US" dirty="0"/>
              <a:t>Maculopapular rash</a:t>
            </a:r>
          </a:p>
          <a:p>
            <a:endParaRPr lang="en-US" dirty="0"/>
          </a:p>
          <a:p>
            <a:r>
              <a:rPr lang="en-US" dirty="0"/>
              <a:t>Atypical presentations</a:t>
            </a:r>
          </a:p>
          <a:p>
            <a:r>
              <a:rPr lang="en-US" dirty="0"/>
              <a:t>Severe illness in immunocompromised hosts</a:t>
            </a:r>
          </a:p>
          <a:p>
            <a:r>
              <a:rPr lang="en-US" dirty="0"/>
              <a:t>Neurological findings </a:t>
            </a:r>
          </a:p>
          <a:p>
            <a:r>
              <a:rPr lang="en-US" dirty="0"/>
              <a:t>Complications: otitis media, pneumonia, croup, diarrhea</a:t>
            </a:r>
          </a:p>
        </p:txBody>
      </p:sp>
    </p:spTree>
    <p:extLst>
      <p:ext uri="{BB962C8B-B14F-4D97-AF65-F5344CB8AC3E}">
        <p14:creationId xmlns:p14="http://schemas.microsoft.com/office/powerpoint/2010/main" val="27688581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52"/>
</p:tagLst>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C465B7-820B-4DEA-AB4B-5167C1BE9075}">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42FAFE-88B4-49B4-9588-86CB0E564E50}">
  <ds:schemaRefs>
    <ds:schemaRef ds:uri="http://schemas.microsoft.com/office/2006/documentManagement/types"/>
    <ds:schemaRef ds:uri="http://purl.org/dc/elements/1.1/"/>
    <ds:schemaRef ds:uri="http://www.w3.org/XML/1998/namespace"/>
    <ds:schemaRef ds:uri="16c05727-aa75-4e4a-9b5f-8a80a1165891"/>
    <ds:schemaRef ds:uri="230e9df3-be65-4c73-a93b-d1236ebd677e"/>
    <ds:schemaRef ds:uri="http://purl.org/dc/dcmitype/"/>
    <ds:schemaRef ds:uri="http://schemas.microsoft.com/sharepoint/v3"/>
    <ds:schemaRef ds:uri="71af3243-3dd4-4a8d-8c0d-dd76da1f02a5"/>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2076B5C-85B0-4D30-852D-5E5312EEA93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TM45331398</Template>
  <TotalTime>4632</TotalTime>
  <Words>1877</Words>
  <Application>Microsoft Office PowerPoint</Application>
  <PresentationFormat>Widescreen</PresentationFormat>
  <Paragraphs>342</Paragraphs>
  <Slides>34</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Aptos</vt:lpstr>
      <vt:lpstr>Aptos Display</vt:lpstr>
      <vt:lpstr>Arial</vt:lpstr>
      <vt:lpstr>Calibri</vt:lpstr>
      <vt:lpstr>Courier New</vt:lpstr>
      <vt:lpstr>Sitka Heading</vt:lpstr>
      <vt:lpstr>Tenorite</vt:lpstr>
      <vt:lpstr>Trade Gothic Next HvyCd</vt:lpstr>
      <vt:lpstr>Wingdings</vt:lpstr>
      <vt:lpstr>Wingdings,Sans-Serif</vt:lpstr>
      <vt:lpstr>Office Theme</vt:lpstr>
      <vt:lpstr>2_Office Theme</vt:lpstr>
      <vt:lpstr>1_Office Theme</vt:lpstr>
      <vt:lpstr>Vaccines For Children</vt:lpstr>
      <vt:lpstr>PowerPoint Presentation</vt:lpstr>
      <vt:lpstr>Agenda</vt:lpstr>
      <vt:lpstr>Measles</vt:lpstr>
      <vt:lpstr>Objectives</vt:lpstr>
      <vt:lpstr>PowerPoint Presentation</vt:lpstr>
      <vt:lpstr>Current outbreak</vt:lpstr>
      <vt:lpstr>Epidemiology</vt:lpstr>
      <vt:lpstr>Measles- Clinical features</vt:lpstr>
      <vt:lpstr>PowerPoint Presentation</vt:lpstr>
      <vt:lpstr>Diagnosis</vt:lpstr>
      <vt:lpstr>Reportable illness</vt:lpstr>
      <vt:lpstr>Measles vaccination</vt:lpstr>
      <vt:lpstr>Care of exposed</vt:lpstr>
      <vt:lpstr>References</vt:lpstr>
      <vt:lpstr>VFC – Eligibility Requirements</vt:lpstr>
      <vt:lpstr>PowerPoint Presentation</vt:lpstr>
      <vt:lpstr>Current Screening Process</vt:lpstr>
      <vt:lpstr>Translation of Vaccination Records</vt:lpstr>
      <vt:lpstr>PowerPoint Presentation</vt:lpstr>
      <vt:lpstr>How to Provide a Historical Vaccine Record</vt:lpstr>
      <vt:lpstr>Upcoming Clinics</vt:lpstr>
      <vt:lpstr>How We Help You</vt:lpstr>
      <vt:lpstr>CONTACT INFORMATION</vt:lpstr>
      <vt:lpstr>Cancer prevention by HPV vaccination</vt:lpstr>
      <vt:lpstr>Cancer prevention by HPV vaccination</vt:lpstr>
      <vt:lpstr>9-valent HPV vaccine prevents cancer</vt:lpstr>
      <vt:lpstr>CDC Recommendations (also ACS &amp; others)</vt:lpstr>
      <vt:lpstr>Authoritative Resources</vt:lpstr>
      <vt:lpstr>Proposed project: school nurses working with FQHCs to directly refer for HPV vaccines</vt:lpstr>
      <vt:lpstr>A useful graphic (English)</vt:lpstr>
      <vt:lpstr>A useful graphic (Spanish)</vt:lpstr>
      <vt:lpstr>Questions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Anthony Puglisi</dc:creator>
  <cp:lastModifiedBy>Allison Quaye</cp:lastModifiedBy>
  <cp:revision>699</cp:revision>
  <dcterms:created xsi:type="dcterms:W3CDTF">2024-01-03T17:43:47Z</dcterms:created>
  <dcterms:modified xsi:type="dcterms:W3CDTF">2024-01-29T16:09:22Z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